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5" r:id="rId1"/>
    <p:sldMasterId id="2147483797" r:id="rId2"/>
  </p:sldMasterIdLst>
  <p:notesMasterIdLst>
    <p:notesMasterId r:id="rId19"/>
  </p:notesMasterIdLst>
  <p:handoutMasterIdLst>
    <p:handoutMasterId r:id="rId20"/>
  </p:handoutMasterIdLst>
  <p:sldIdLst>
    <p:sldId id="296" r:id="rId3"/>
    <p:sldId id="301" r:id="rId4"/>
    <p:sldId id="326" r:id="rId5"/>
    <p:sldId id="327" r:id="rId6"/>
    <p:sldId id="328" r:id="rId7"/>
    <p:sldId id="342" r:id="rId8"/>
    <p:sldId id="334" r:id="rId9"/>
    <p:sldId id="329" r:id="rId10"/>
    <p:sldId id="335" r:id="rId11"/>
    <p:sldId id="337" r:id="rId12"/>
    <p:sldId id="336" r:id="rId13"/>
    <p:sldId id="330" r:id="rId14"/>
    <p:sldId id="339" r:id="rId15"/>
    <p:sldId id="340" r:id="rId16"/>
    <p:sldId id="331" r:id="rId17"/>
    <p:sldId id="333" r:id="rId18"/>
  </p:sldIdLst>
  <p:sldSz cx="12192000" cy="6858000"/>
  <p:notesSz cx="6797675" cy="9928225"/>
  <p:custShowLst>
    <p:custShow name="POINT 1" id="0">
      <p:sldLst>
        <p:sld r:id="rId4"/>
      </p:sldLst>
    </p:custShow>
    <p:custShow name="POINT 2" id="1">
      <p:sldLst/>
    </p:custShow>
    <p:custShow name="POINT 3" id="2">
      <p:sldLst/>
    </p:custShow>
    <p:custShow name="POINT 4" id="3">
      <p:sldLst/>
    </p:custShow>
    <p:custShow name="POINT 5" id="4">
      <p:sldLst/>
    </p:custShow>
    <p:custShow name="POINT 6" id="5">
      <p:sldLst/>
    </p:custShow>
    <p:custShow name="POINT 7" id="6">
      <p:sldLst/>
    </p:custShow>
    <p:custShow name="POINT 8" id="7">
      <p:sldLst/>
    </p:custShow>
    <p:custShow name="POINT 9" id="8">
      <p:sldLst/>
    </p:custShow>
    <p:custShow name="POINT 10" id="9">
      <p:sldLst/>
    </p:custShow>
    <p:custShow name="POINT 1AGEXT" id="10">
      <p:sldLst/>
    </p:custShow>
    <p:custShow name="POINT11" id="11">
      <p:sldLst/>
    </p:custShow>
    <p:custShow name="POINT12" id="12">
      <p:sldLst/>
    </p:custShow>
    <p:custShow name="POINT13" id="13">
      <p:sldLst/>
    </p:custShow>
    <p:custShow name="POINT14" id="14">
      <p:sldLst/>
    </p:custShow>
    <p:custShow name="POINT15" id="15">
      <p:sldLst/>
    </p:custShow>
    <p:custShow name="DISTINCTIONS" id="16">
      <p:sldLst/>
    </p:custShow>
  </p:custShow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AFE7"/>
    <a:srgbClr val="4629F7"/>
    <a:srgbClr val="216BFF"/>
    <a:srgbClr val="6FC2C0"/>
    <a:srgbClr val="439F9D"/>
    <a:srgbClr val="E6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29" autoAdjust="0"/>
    <p:restoredTop sz="96318" autoAdjust="0"/>
  </p:normalViewPr>
  <p:slideViewPr>
    <p:cSldViewPr snapToGrid="0">
      <p:cViewPr varScale="1">
        <p:scale>
          <a:sx n="96" d="100"/>
          <a:sy n="96" d="100"/>
        </p:scale>
        <p:origin x="355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01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8137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8137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A0F75B0E-62F0-4D94-B3FC-8F170631FC45}" type="datetimeFigureOut">
              <a:rPr lang="fr-FR" smtClean="0"/>
              <a:t>18/06/2018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3" y="9430092"/>
            <a:ext cx="2945659" cy="498135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6" y="9430092"/>
            <a:ext cx="2945659" cy="498135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73BFE746-A1EE-4984-B387-F640420E6A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0822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8137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8137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C449B517-2765-45A2-B42C-2FB05D501DBC}" type="datetimeFigureOut">
              <a:rPr lang="fr-FR"/>
              <a:t>18/06/2018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960"/>
            <a:ext cx="5438140" cy="3909238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3" y="9430092"/>
            <a:ext cx="2945659" cy="498135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6" y="9430092"/>
            <a:ext cx="2945659" cy="498135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4A646D59-3EA2-4724-B0ED-6CAD26E9EFB4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7227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46D59-3EA2-4724-B0ED-6CAD26E9EFB4}" type="slidenum">
              <a:rPr lang="fr-FR">
                <a:solidFill>
                  <a:prstClr val="black"/>
                </a:solidFill>
              </a:rPr>
              <a:pPr/>
              <a:t>1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9692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1907" indent="-28534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1397" indent="-22828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97954" indent="-22828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4511" indent="-22828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1071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67629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4187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0744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359B379-2A9F-4CF4-9282-5099996D17D6}" type="slidenum">
              <a:rPr lang="fr-FR" altLang="fr-FR" smtClean="0">
                <a:solidFill>
                  <a:prstClr val="black"/>
                </a:solidFill>
              </a:rPr>
              <a:pPr/>
              <a:t>10</a:t>
            </a:fld>
            <a:endParaRPr lang="fr-FR" altLang="fr-FR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4545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1907" indent="-28534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1397" indent="-22828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97954" indent="-22828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4511" indent="-22828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1071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67629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4187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0744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359B379-2A9F-4CF4-9282-5099996D17D6}" type="slidenum">
              <a:rPr lang="fr-FR" altLang="fr-FR" smtClean="0">
                <a:solidFill>
                  <a:prstClr val="black"/>
                </a:solidFill>
              </a:rPr>
              <a:pPr/>
              <a:t>11</a:t>
            </a:fld>
            <a:endParaRPr lang="fr-FR" altLang="fr-FR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0980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1907" indent="-28534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1397" indent="-22828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97954" indent="-22828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4511" indent="-22828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1071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67629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4187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0744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359B379-2A9F-4CF4-9282-5099996D17D6}" type="slidenum">
              <a:rPr lang="fr-FR" altLang="fr-FR" smtClean="0">
                <a:solidFill>
                  <a:prstClr val="black"/>
                </a:solidFill>
              </a:rPr>
              <a:pPr/>
              <a:t>12</a:t>
            </a:fld>
            <a:endParaRPr lang="fr-FR" altLang="fr-FR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4032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1907" indent="-28534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1397" indent="-22828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97954" indent="-22828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4511" indent="-22828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1071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67629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4187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0744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359B379-2A9F-4CF4-9282-5099996D17D6}" type="slidenum">
              <a:rPr lang="fr-FR" altLang="fr-FR" smtClean="0">
                <a:solidFill>
                  <a:prstClr val="black"/>
                </a:solidFill>
              </a:rPr>
              <a:pPr/>
              <a:t>13</a:t>
            </a:fld>
            <a:endParaRPr lang="fr-FR" altLang="fr-FR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1972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1907" indent="-28534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1397" indent="-22828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97954" indent="-22828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4511" indent="-22828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1071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67629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4187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0744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359B379-2A9F-4CF4-9282-5099996D17D6}" type="slidenum">
              <a:rPr lang="fr-FR" altLang="fr-FR" smtClean="0">
                <a:solidFill>
                  <a:prstClr val="black"/>
                </a:solidFill>
              </a:rPr>
              <a:pPr/>
              <a:t>14</a:t>
            </a:fld>
            <a:endParaRPr lang="fr-FR" altLang="fr-FR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7149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1907" indent="-28534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1397" indent="-22828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97954" indent="-22828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4511" indent="-22828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1071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67629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4187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0744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359B379-2A9F-4CF4-9282-5099996D17D6}" type="slidenum">
              <a:rPr lang="fr-FR" altLang="fr-FR" smtClean="0">
                <a:solidFill>
                  <a:prstClr val="black"/>
                </a:solidFill>
              </a:rPr>
              <a:pPr/>
              <a:t>15</a:t>
            </a:fld>
            <a:endParaRPr lang="fr-FR" altLang="fr-FR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1018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1907" indent="-28534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1397" indent="-22828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97954" indent="-22828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4511" indent="-22828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1071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67629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4187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0744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359B379-2A9F-4CF4-9282-5099996D17D6}" type="slidenum">
              <a:rPr lang="fr-FR" altLang="fr-FR" smtClean="0">
                <a:solidFill>
                  <a:prstClr val="black"/>
                </a:solidFill>
              </a:rPr>
              <a:pPr/>
              <a:t>16</a:t>
            </a:fld>
            <a:endParaRPr lang="fr-FR" altLang="fr-FR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143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1907" indent="-28534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1397" indent="-22828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97954" indent="-22828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4511" indent="-22828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1071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67629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4187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0744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359B379-2A9F-4CF4-9282-5099996D17D6}" type="slidenum">
              <a:rPr lang="fr-FR" altLang="fr-FR" smtClean="0">
                <a:solidFill>
                  <a:prstClr val="black"/>
                </a:solidFill>
              </a:rPr>
              <a:pPr/>
              <a:t>2</a:t>
            </a:fld>
            <a:endParaRPr lang="fr-FR" altLang="fr-FR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845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1907" indent="-28534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1397" indent="-22828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97954" indent="-22828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4511" indent="-22828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1071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67629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4187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0744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359B379-2A9F-4CF4-9282-5099996D17D6}" type="slidenum">
              <a:rPr lang="fr-FR" altLang="fr-FR" smtClean="0">
                <a:solidFill>
                  <a:prstClr val="black"/>
                </a:solidFill>
              </a:rPr>
              <a:pPr/>
              <a:t>3</a:t>
            </a:fld>
            <a:endParaRPr lang="fr-FR" altLang="fr-FR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185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1907" indent="-28534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1397" indent="-22828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97954" indent="-22828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4511" indent="-22828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1071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67629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4187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0744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359B379-2A9F-4CF4-9282-5099996D17D6}" type="slidenum">
              <a:rPr lang="fr-FR" altLang="fr-FR" smtClean="0">
                <a:solidFill>
                  <a:prstClr val="black"/>
                </a:solidFill>
              </a:rPr>
              <a:pPr/>
              <a:t>4</a:t>
            </a:fld>
            <a:endParaRPr lang="fr-FR" altLang="fr-FR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298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1907" indent="-28534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1397" indent="-22828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97954" indent="-22828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4511" indent="-22828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1071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67629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4187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0744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359B379-2A9F-4CF4-9282-5099996D17D6}" type="slidenum">
              <a:rPr lang="fr-FR" altLang="fr-FR" smtClean="0">
                <a:solidFill>
                  <a:prstClr val="black"/>
                </a:solidFill>
              </a:rPr>
              <a:pPr/>
              <a:t>5</a:t>
            </a:fld>
            <a:endParaRPr lang="fr-FR" altLang="fr-FR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76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1907" indent="-28534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1397" indent="-22828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97954" indent="-22828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4511" indent="-22828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1071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67629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4187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0744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359B379-2A9F-4CF4-9282-5099996D17D6}" type="slidenum">
              <a:rPr lang="fr-FR" altLang="fr-FR" smtClean="0">
                <a:solidFill>
                  <a:prstClr val="black"/>
                </a:solidFill>
              </a:rPr>
              <a:pPr/>
              <a:t>6</a:t>
            </a:fld>
            <a:endParaRPr lang="fr-FR" altLang="fr-FR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657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1907" indent="-28534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1397" indent="-22828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97954" indent="-22828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4511" indent="-22828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1071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67629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4187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0744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359B379-2A9F-4CF4-9282-5099996D17D6}" type="slidenum">
              <a:rPr lang="fr-FR" altLang="fr-FR" smtClean="0">
                <a:solidFill>
                  <a:prstClr val="black"/>
                </a:solidFill>
              </a:rPr>
              <a:pPr/>
              <a:t>7</a:t>
            </a:fld>
            <a:endParaRPr lang="fr-FR" altLang="fr-FR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2531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1907" indent="-28534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1397" indent="-22828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97954" indent="-22828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4511" indent="-22828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1071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67629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4187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0744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359B379-2A9F-4CF4-9282-5099996D17D6}" type="slidenum">
              <a:rPr lang="fr-FR" altLang="fr-FR" smtClean="0">
                <a:solidFill>
                  <a:prstClr val="black"/>
                </a:solidFill>
              </a:rPr>
              <a:pPr/>
              <a:t>8</a:t>
            </a:fld>
            <a:endParaRPr lang="fr-FR" altLang="fr-FR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030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1907" indent="-28534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1397" indent="-22828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97954" indent="-22828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4511" indent="-22828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1071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67629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4187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0744" indent="-228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359B379-2A9F-4CF4-9282-5099996D17D6}" type="slidenum">
              <a:rPr lang="fr-FR" altLang="fr-FR" smtClean="0">
                <a:solidFill>
                  <a:prstClr val="black"/>
                </a:solidFill>
              </a:rPr>
              <a:pPr/>
              <a:t>9</a:t>
            </a:fld>
            <a:endParaRPr lang="fr-FR" altLang="fr-FR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007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904B-ABA0-431D-91D8-01092848B965}" type="datetime1">
              <a:rPr lang="fr-FR" smtClean="0"/>
              <a:t>18/06/2018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COMITE DIRECTEUR 12/12/2015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66FC9-409A-4613-9311-E6A072CA9D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0302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3962-E783-4E04-A350-AFA76F59ECF2}" type="datetime1">
              <a:rPr lang="fr-FR" smtClean="0"/>
              <a:t>18/06/2018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COMITE DIRECTEUR 12/12/2015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66FC9-409A-4613-9311-E6A072CA9D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392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CDF3E-FEC8-44D3-B25B-DD9D05E93D6F}" type="datetime1">
              <a:rPr lang="fr-FR" smtClean="0"/>
              <a:t>18/06/2018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COMITE DIRECTEUR 12/12/2015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66FC9-409A-4613-9311-E6A072CA9D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4481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70253">
            <a:off x="7207250" y="1187450"/>
            <a:ext cx="241300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008627" y="1940797"/>
            <a:ext cx="5267661" cy="1470025"/>
          </a:xfrm>
        </p:spPr>
        <p:txBody>
          <a:bodyPr>
            <a:normAutofit/>
          </a:bodyPr>
          <a:lstStyle>
            <a:lvl1pPr>
              <a:defRPr sz="4800" b="1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112582" y="3568861"/>
            <a:ext cx="3872783" cy="83099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0B6F3-3CB0-4415-869B-0AD90FD69EE4}" type="datetime1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18/06/2018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prstClr val="black">
                    <a:tint val="75000"/>
                  </a:prstClr>
                </a:solidFill>
              </a:rPr>
              <a:t>Congrès National 15 fév.2014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1FD5A-70C7-4920-A62D-189FD0E9D15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2867441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re anim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70253">
            <a:off x="7207250" y="1187450"/>
            <a:ext cx="241300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necteur droit 4"/>
          <p:cNvCxnSpPr/>
          <p:nvPr userDrawn="1"/>
        </p:nvCxnSpPr>
        <p:spPr>
          <a:xfrm>
            <a:off x="-100013" y="4238625"/>
            <a:ext cx="12292013" cy="0"/>
          </a:xfrm>
          <a:prstGeom prst="line">
            <a:avLst/>
          </a:prstGeom>
          <a:ln>
            <a:solidFill>
              <a:srgbClr val="E944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 userDrawn="1"/>
        </p:nvSpPr>
        <p:spPr>
          <a:xfrm>
            <a:off x="-287338" y="4103688"/>
            <a:ext cx="12665076" cy="3937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black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008627" y="1940797"/>
            <a:ext cx="5267661" cy="1470025"/>
          </a:xfrm>
        </p:spPr>
        <p:txBody>
          <a:bodyPr>
            <a:normAutofit/>
          </a:bodyPr>
          <a:lstStyle>
            <a:lvl1pPr>
              <a:defRPr sz="4800" b="1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112582" y="3568861"/>
            <a:ext cx="3872783" cy="83099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A0FA9-13B2-4701-845A-2FFE65604DD6}" type="datetime1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18/06/2018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prstClr val="black">
                    <a:tint val="75000"/>
                  </a:prstClr>
                </a:solidFill>
              </a:rPr>
              <a:t>Congrès National 15 fév.2014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1ED21-240B-48E7-938E-7C22E14CEAD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982000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1.19584 0.00278 " pathEditMode="relative" rAng="0" ptsTypes="AA">
                                      <p:cBhvr>
                                        <p:cTn id="6" dur="4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792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5488" y="301625"/>
            <a:ext cx="723900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1A518-B98B-4BB0-ADAF-3D1987E265FE}" type="datetime1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18/06/2018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prstClr val="black">
                    <a:tint val="75000"/>
                  </a:prstClr>
                </a:solidFill>
              </a:rPr>
              <a:t>Congrès National 15 fév.2014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90F93-D340-4FFB-9B51-C9D5C835323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43213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600" y="441325"/>
            <a:ext cx="1404938" cy="164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29504" y="3682086"/>
            <a:ext cx="9846184" cy="1362075"/>
          </a:xfrm>
        </p:spPr>
        <p:txBody>
          <a:bodyPr anchor="t">
            <a:normAutofit/>
          </a:bodyPr>
          <a:lstStyle>
            <a:lvl1pPr algn="l">
              <a:defRPr sz="3200" b="1" cap="none" baseline="0"/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929504" y="3281976"/>
            <a:ext cx="9846184" cy="40011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A0984-6FA2-4CBC-927E-AFAC7D25CC8A}" type="datetime1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18/06/2018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prstClr val="black">
                    <a:tint val="75000"/>
                  </a:prstClr>
                </a:solidFill>
              </a:rPr>
              <a:t>Congrès National 15 fév.2014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1EB7F-2E9A-4D0B-88B7-8717EF9B711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pic>
        <p:nvPicPr>
          <p:cNvPr id="8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5488" y="301625"/>
            <a:ext cx="723900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2319054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5488" y="290513"/>
            <a:ext cx="723900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2431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2431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5CD68-3C55-4B9B-985D-CA354AADD446}" type="datetime1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18/06/2018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prstClr val="black">
                    <a:tint val="75000"/>
                  </a:prstClr>
                </a:solidFill>
              </a:rPr>
              <a:t>Congrès National 15 fév.2014</a:t>
            </a:r>
          </a:p>
        </p:txBody>
      </p:sp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C3DC3-F1B6-4FF1-9AE1-9799203F13C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91001341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5488" y="290513"/>
            <a:ext cx="723900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713210"/>
            <a:ext cx="5386917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17543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713210"/>
            <a:ext cx="5389033" cy="4616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17543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8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2C188-A8B2-4ABD-BE2B-8D918127F06D}" type="datetime1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18/06/2018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prstClr val="black">
                    <a:tint val="75000"/>
                  </a:prstClr>
                </a:solidFill>
              </a:rPr>
              <a:t>Congrès National 15 fév.2014</a:t>
            </a:r>
          </a:p>
        </p:txBody>
      </p:sp>
      <p:sp>
        <p:nvSpPr>
          <p:cNvPr id="10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35D96-427B-46F0-946B-E70F48340D3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5732843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5488" y="290513"/>
            <a:ext cx="723900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4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05800-0335-4EB0-AC83-08E98A4D90B8}" type="datetime1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18/06/2018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prstClr val="black">
                    <a:tint val="75000"/>
                  </a:prstClr>
                </a:solidFill>
              </a:rPr>
              <a:t>Congrès National 15 fév.2014</a:t>
            </a: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4E618-18E9-4FF5-B638-00FA705A0A4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66588891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5488" y="290513"/>
            <a:ext cx="723900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2C74C-18A1-4099-B225-D074E414054B}" type="datetime1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18/06/2018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prstClr val="black">
                    <a:tint val="75000"/>
                  </a:prstClr>
                </a:solidFill>
              </a:rPr>
              <a:t>Congrès National 15 fév.2014</a:t>
            </a:r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89FC2-EB1B-400A-A5D5-5D4E000DD21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072613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687C-DE0B-4EAA-AB1D-69E19ABBADBE}" type="datetime1">
              <a:rPr lang="fr-FR" smtClean="0"/>
              <a:t>18/06/2018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COMITE DIRECTEUR 12/12/2015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66FC9-409A-4613-9311-E6A072CA9D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5627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5488" y="290513"/>
            <a:ext cx="723900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27761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472AA-8373-424D-92B8-E126D1E8AC81}" type="datetime1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18/06/2018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prstClr val="black">
                    <a:tint val="75000"/>
                  </a:prstClr>
                </a:solidFill>
              </a:rPr>
              <a:t>Congrès National 15 fév.2014</a:t>
            </a:r>
          </a:p>
        </p:txBody>
      </p:sp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11B76-9E37-4B5E-8BA0-8E657B797C2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86369619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6565" y="348170"/>
            <a:ext cx="723900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58477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780B8-3DB0-4CC7-BA20-104CF05DD5AD}" type="datetime1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18/06/2018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prstClr val="black">
                    <a:tint val="75000"/>
                  </a:prstClr>
                </a:solidFill>
              </a:rPr>
              <a:t>Congrès National 15 fév.2014</a:t>
            </a:r>
          </a:p>
        </p:txBody>
      </p:sp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C09F9-E5AE-4B1B-9FC1-6442BDB248D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174993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388840" y="1600201"/>
            <a:ext cx="10193560" cy="228441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7E420-307F-4A8E-BEB0-538005D01220}" type="datetime1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18/06/2018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prstClr val="black">
                    <a:tint val="75000"/>
                  </a:prstClr>
                </a:solidFill>
              </a:rPr>
              <a:t>Congrès National 15 fév.2014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43A6E-EF78-4EED-89C6-A548EFDEF97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pic>
        <p:nvPicPr>
          <p:cNvPr id="7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6565" y="348170"/>
            <a:ext cx="723900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14989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767522" y="274639"/>
            <a:ext cx="2868478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0DC79-058C-45D6-93DA-5501661FE6C2}" type="datetime1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18/06/2018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prstClr val="black">
                    <a:tint val="75000"/>
                  </a:prstClr>
                </a:solidFill>
              </a:rPr>
              <a:t>Congrès National 15 fév.2014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19BD6-AEB7-4C06-A422-1F7E53B8491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pic>
        <p:nvPicPr>
          <p:cNvPr id="7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6565" y="348170"/>
            <a:ext cx="723900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61635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rrière-plan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0"/>
            <a:ext cx="1213485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E34F6-E729-4734-BD11-D95E3A61730A}" type="datetime1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18/06/2018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prstClr val="black">
                    <a:tint val="75000"/>
                  </a:prstClr>
                </a:solidFill>
              </a:rPr>
              <a:t>Congrès National 15 fév.2014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84D6F-A231-4033-96B7-5E4A8B6F660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pic>
        <p:nvPicPr>
          <p:cNvPr id="6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6565" y="348170"/>
            <a:ext cx="723900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44081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Arrière-plan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0"/>
            <a:ext cx="1213485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2ACB90-0208-4B8E-A991-5CDEFE62DB79}" type="datetime1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18/06/2018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fr-FR">
                <a:solidFill>
                  <a:prstClr val="black">
                    <a:tint val="75000"/>
                  </a:prstClr>
                </a:solidFill>
              </a:rPr>
              <a:t>Congrès National 15 fév.2014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1BFEBDE-5CFB-4984-83A1-8AE497F8C97D}" type="slidenum">
              <a:rPr/>
              <a:pPr>
                <a:defRPr/>
              </a:pPr>
              <a:t>‹N°›</a:t>
            </a:fld>
            <a:endParaRPr/>
          </a:p>
        </p:txBody>
      </p:sp>
      <p:pic>
        <p:nvPicPr>
          <p:cNvPr id="6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6565" y="348170"/>
            <a:ext cx="723900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91281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E50DE-18BA-4CB4-860E-89502D678DF7}" type="datetime1">
              <a:rPr lang="fr-FR" smtClean="0"/>
              <a:t>18/06/2018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COMITE DIRECTEUR 12/12/2015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66FC9-409A-4613-9311-E6A072CA9D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42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4AEE-650E-4DDA-B98A-B3A9115DC52B}" type="datetime1">
              <a:rPr lang="fr-FR" smtClean="0"/>
              <a:t>18/06/2018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COMITE DIRECTEUR 12/12/2015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66FC9-409A-4613-9311-E6A072CA9D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3364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8BB1-9DA6-478E-9257-84C45ED44C6E}" type="datetime1">
              <a:rPr lang="fr-FR" smtClean="0"/>
              <a:t>18/06/2018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COMITE DIRECTEUR 12/12/2015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66FC9-409A-4613-9311-E6A072CA9D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5729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4F40-E7F5-49F6-AEA1-DE9FBECE6CFA}" type="datetime1">
              <a:rPr lang="fr-FR" smtClean="0"/>
              <a:t>18/06/2018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COMITE DIRECTEUR 12/12/2015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66FC9-409A-4613-9311-E6A072CA9D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377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84DC-75C6-476E-9568-F9A58E9FB44A}" type="datetime1">
              <a:rPr lang="fr-FR" smtClean="0"/>
              <a:t>18/06/2018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COMITE DIRECTEUR 12/12/2015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66FC9-409A-4613-9311-E6A072CA9D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6163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ADD0-13F6-4A9B-A5C8-039E8EF2B080}" type="datetime1">
              <a:rPr lang="fr-FR" smtClean="0"/>
              <a:t>18/06/2018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COMITE DIRECTEUR 12/12/2015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66FC9-409A-4613-9311-E6A072CA9D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662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E5BA0-EC63-4776-A10E-D371037F2491}" type="datetime1">
              <a:rPr lang="fr-FR" smtClean="0"/>
              <a:t>18/06/2018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COMITE DIRECTEUR 12/12/2015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66FC9-409A-4613-9311-E6A072CA9D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664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3D8B-A046-40FC-95E4-CFA4CE14C27A}" type="datetime1">
              <a:rPr lang="fr-FR" smtClean="0"/>
              <a:t>18/06/2018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COMITE DIRECTEUR 12/12/2015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66FC9-409A-4613-9311-E6A072CA9D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2445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16">
              <a:alphaModFix amt="4000"/>
            </a:blip>
            <a:srcRect/>
            <a:stretch>
              <a:fillRect l="57000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1029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030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228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140200" y="69278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8472B1-A0BA-437B-8940-5FAB78EDF8B4}" type="datetime1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18/06/2018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04788" y="630237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FR">
                <a:solidFill>
                  <a:prstClr val="black">
                    <a:tint val="75000"/>
                  </a:prstClr>
                </a:solidFill>
              </a:rPr>
              <a:t>Congrès National 15 fév.2014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24888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44EC87-323C-4F77-AECF-781840E0F731}" type="slidenum">
              <a:rPr lang="fr-FR" altLang="fr-FR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altLang="fr-F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524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5180B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180B8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180B8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180B8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180B8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5180B8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5180B8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5180B8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5180B8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3200" kern="1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Arial" panose="020B0604020202020204" pitchFamily="34" charset="0"/>
        <a:buChar char="•"/>
        <a:defRPr sz="2800" kern="1200">
          <a:solidFill>
            <a:srgbClr val="595959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Arial" panose="020B0604020202020204" pitchFamily="34" charset="0"/>
        <a:buChar char="•"/>
        <a:defRPr sz="2400" kern="1200">
          <a:solidFill>
            <a:srgbClr val="595959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Arial" panose="020B0604020202020204" pitchFamily="34" charset="0"/>
        <a:buChar char="•"/>
        <a:defRPr sz="2000" kern="1200">
          <a:solidFill>
            <a:srgbClr val="595959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Arial" panose="020B0604020202020204" pitchFamily="34" charset="0"/>
        <a:buChar char="•"/>
        <a:defRPr sz="2000"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1915" y="5334191"/>
            <a:ext cx="1523809" cy="1523809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07" y="4530062"/>
            <a:ext cx="1300863" cy="198153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8" name="ZoneTexte 17"/>
          <p:cNvSpPr txBox="1"/>
          <p:nvPr/>
        </p:nvSpPr>
        <p:spPr>
          <a:xfrm>
            <a:off x="-1" y="5680596"/>
            <a:ext cx="114261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b="1" spc="300" dirty="0" smtClean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</a:rPr>
              <a:t>Dimanche 15 avril 2018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-1" y="2532396"/>
            <a:ext cx="12192001" cy="144655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8800" b="1" dirty="0" smtClean="0">
                <a:ln>
                  <a:solidFill>
                    <a:schemeClr val="bg1"/>
                  </a:solidFill>
                </a:ln>
                <a:solidFill>
                  <a:srgbClr val="7030A0"/>
                </a:solidFill>
                <a:latin typeface="Bauhaus 93" panose="04030905020B02020C02" pitchFamily="82" charset="0"/>
              </a:rPr>
              <a:t>SPORTIF</a:t>
            </a:r>
            <a:endParaRPr lang="fr-FR" altLang="fr-FR" sz="8800" b="1" dirty="0">
              <a:ln>
                <a:solidFill>
                  <a:schemeClr val="bg1"/>
                </a:solidFill>
              </a:ln>
              <a:solidFill>
                <a:srgbClr val="7030A0"/>
              </a:solidFill>
              <a:latin typeface="Bauhaus 93" panose="04030905020B02020C02" pitchFamily="82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0" y="321029"/>
            <a:ext cx="12191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spc="300" dirty="0" smtClean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latin typeface="Matura MT Script Capitals" panose="03020802060602070202" pitchFamily="66" charset="0"/>
              </a:rPr>
              <a:t>Assemblée Générale Fédérale</a:t>
            </a:r>
          </a:p>
        </p:txBody>
      </p:sp>
    </p:spTree>
    <p:extLst>
      <p:ext uri="{BB962C8B-B14F-4D97-AF65-F5344CB8AC3E}">
        <p14:creationId xmlns:p14="http://schemas.microsoft.com/office/powerpoint/2010/main" val="7852095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070453" y="3037973"/>
            <a:ext cx="6858000" cy="782054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rot="16200000">
            <a:off x="-2723322" y="2690843"/>
            <a:ext cx="59664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SPORTIF</a:t>
            </a:r>
            <a:endParaRPr lang="fr-FR" altLang="fr-FR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198" y="413709"/>
            <a:ext cx="10496939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32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fr-FR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Résolution</a:t>
            </a:r>
            <a:r>
              <a:rPr lang="fr-FR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4000" b="1" u="sng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5954" y="1442146"/>
            <a:ext cx="111860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Championnat de France individuel juniors 1</a:t>
            </a:r>
            <a:r>
              <a:rPr lang="fr-FR" sz="3200" b="1" baseline="30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ère</a:t>
            </a:r>
            <a:r>
              <a:rPr lang="fr-FR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division</a:t>
            </a:r>
          </a:p>
          <a:p>
            <a:pPr algn="ctr"/>
            <a:r>
              <a:rPr lang="fr-FR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Qualification</a:t>
            </a:r>
          </a:p>
          <a:p>
            <a:pPr algn="ctr"/>
            <a:endParaRPr lang="fr-FR" sz="32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675" indent="-447675" defTabSz="447675">
              <a:buFont typeface="Arial" panose="020B0604020202020204" pitchFamily="34" charset="0"/>
              <a:buChar char="•"/>
            </a:pP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Podium </a:t>
            </a:r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championnat de France juniors </a:t>
            </a: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N-1.</a:t>
            </a:r>
            <a:endParaRPr lang="fr-FR" sz="3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675" indent="-447675">
              <a:buFont typeface="Arial" panose="020B0604020202020204" pitchFamily="34" charset="0"/>
              <a:buChar char="•"/>
            </a:pP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Qualification </a:t>
            </a:r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 les </a:t>
            </a: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demi-finales : 4 pour ½ finales hors Ile de France et 6 pour ½ finale Ile de France.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Qualification complémentaire de 6 à 10 Judokas issus de la </a:t>
            </a:r>
            <a:r>
              <a:rPr lang="fr-FR" sz="32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Ranking</a:t>
            </a: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-List </a:t>
            </a:r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ationale juniors.</a:t>
            </a:r>
          </a:p>
          <a:p>
            <a:pPr>
              <a:tabLst>
                <a:tab pos="265113" algn="l"/>
              </a:tabLst>
            </a:pP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fr-FR" sz="36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570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070453" y="3037973"/>
            <a:ext cx="6858000" cy="782054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rot="16200000">
            <a:off x="-2723322" y="2690843"/>
            <a:ext cx="59664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SPORTIF</a:t>
            </a:r>
            <a:endParaRPr lang="fr-FR" altLang="fr-FR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198" y="413709"/>
            <a:ext cx="10496939" cy="4377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28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MODIFICATIONS DES TEXTES </a:t>
            </a:r>
            <a:r>
              <a:rPr lang="fr-FR" sz="2800" b="1" dirty="0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OFFICIELS SPORTIFS </a:t>
            </a:r>
            <a:r>
              <a:rPr lang="fr-FR" sz="32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3200" b="1" dirty="0" smtClean="0">
              <a:solidFill>
                <a:srgbClr val="7030A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36195" algn="ctr">
              <a:lnSpc>
                <a:spcPct val="107000"/>
              </a:lnSpc>
            </a:pPr>
            <a:r>
              <a:rPr lang="fr-FR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Résolution n° 6</a:t>
            </a:r>
          </a:p>
          <a:p>
            <a:pPr algn="ctr"/>
            <a:endParaRPr lang="fr-FR" sz="1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CHAMPIONNAT DE FRANCE INDIVIDUEL 1</a:t>
            </a:r>
            <a:r>
              <a:rPr lang="fr-FR" sz="4000" b="1" baseline="30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ère</a:t>
            </a:r>
            <a:r>
              <a:rPr lang="fr-FR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DIVISION</a:t>
            </a:r>
          </a:p>
          <a:p>
            <a:pPr algn="ctr"/>
            <a:r>
              <a:rPr lang="fr-FR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RANKING-LIST NATIONALE</a:t>
            </a:r>
          </a:p>
          <a:p>
            <a:pPr algn="ctr"/>
            <a:r>
              <a:rPr lang="fr-FR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SYSTÈME DE QUALIFICATION</a:t>
            </a:r>
          </a:p>
          <a:p>
            <a:pPr algn="ctr"/>
            <a:r>
              <a:rPr lang="fr-FR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3200" b="1" u="sng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77916" y="4630047"/>
            <a:ext cx="8253663" cy="206210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fr-FR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Pourquoi 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Optimiser les phases nationales,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Valoriser les tournois nationaux labellisés FFJDA.</a:t>
            </a:r>
          </a:p>
        </p:txBody>
      </p:sp>
    </p:spTree>
    <p:extLst>
      <p:ext uri="{BB962C8B-B14F-4D97-AF65-F5344CB8AC3E}">
        <p14:creationId xmlns:p14="http://schemas.microsoft.com/office/powerpoint/2010/main" val="2022782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070453" y="3037973"/>
            <a:ext cx="6858000" cy="782054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rot="16200000">
            <a:off x="-2723322" y="2690843"/>
            <a:ext cx="59664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SPORTIF</a:t>
            </a:r>
            <a:endParaRPr lang="fr-FR" altLang="fr-FR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9574" y="77082"/>
            <a:ext cx="11442426" cy="2158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2800" b="1" dirty="0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CHAMPIONNAT DE FRANCE INDIVIDUEL 1</a:t>
            </a:r>
            <a:r>
              <a:rPr lang="fr-FR" sz="2800" b="1" baseline="30000" dirty="0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ère</a:t>
            </a:r>
            <a:r>
              <a:rPr lang="fr-FR" sz="2800" b="1" dirty="0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DIVISION</a:t>
            </a:r>
            <a:r>
              <a:rPr lang="fr-FR" sz="3200" b="1" dirty="0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ctr"/>
            <a:r>
              <a:rPr lang="fr-FR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Ranking-list</a:t>
            </a:r>
            <a:endParaRPr lang="fr-FR" sz="1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tabLst>
                <a:tab pos="895350" algn="l"/>
              </a:tabLst>
            </a:pP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endParaRPr lang="fr-FR" sz="2800" b="1" u="sng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46850" y="1489188"/>
            <a:ext cx="10930621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FR" sz="32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ranking-list</a:t>
            </a: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nationale est constituée des résultats </a:t>
            </a:r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IJF </a:t>
            </a: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des compétitions FFJDA.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 est basée sur les </a:t>
            </a:r>
            <a:r>
              <a:rPr lang="fr-FR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meilleures performances.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fr-FR" sz="9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Attribution des points pour le combattant ayant gagné au moins un combat</a:t>
            </a:r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32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9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FR" sz="32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ranking-list</a:t>
            </a: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nationale débute </a:t>
            </a:r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 01/09/2018 </a:t>
            </a: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(incluant le championnat </a:t>
            </a:r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France </a:t>
            </a: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individuel 1</a:t>
            </a:r>
            <a:r>
              <a:rPr lang="fr-FR" sz="3200" baseline="30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ère</a:t>
            </a: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Division 2018) </a:t>
            </a: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 détermine les qualifiés, trois semaines avant la date du tirage au sort, du championnat de France  1</a:t>
            </a:r>
            <a:r>
              <a:rPr lang="fr-FR" sz="3200" baseline="30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ère</a:t>
            </a: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division 2019.</a:t>
            </a:r>
            <a:endParaRPr lang="fr-FR" sz="3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127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070453" y="3037973"/>
            <a:ext cx="6858000" cy="782054"/>
          </a:xfrm>
          <a:prstGeom prst="rect">
            <a:avLst/>
          </a:prstGeom>
        </p:spPr>
      </p:pic>
      <p:sp>
        <p:nvSpPr>
          <p:cNvPr id="6" name="ZoneTexte 7"/>
          <p:cNvSpPr txBox="1"/>
          <p:nvPr/>
        </p:nvSpPr>
        <p:spPr>
          <a:xfrm>
            <a:off x="7449638" y="1781464"/>
            <a:ext cx="112236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400" dirty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2400" dirty="0">
              <a:solidFill>
                <a:prstClr val="black"/>
              </a:solidFill>
            </a:endParaRPr>
          </a:p>
          <a:p>
            <a:pPr marL="174625">
              <a:tabLst>
                <a:tab pos="2416175" algn="l"/>
                <a:tab pos="4572000" algn="l"/>
              </a:tabLst>
              <a:defRPr/>
            </a:pPr>
            <a:endParaRPr lang="fr-FR" sz="2400" dirty="0" smtClean="0">
              <a:solidFill>
                <a:prstClr val="black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55" y="-264304"/>
            <a:ext cx="12192000" cy="10079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Championnat de France </a:t>
            </a:r>
            <a:r>
              <a:rPr lang="fr-FR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Individuel  1</a:t>
            </a:r>
            <a:r>
              <a:rPr lang="fr-FR" sz="3200" b="1" baseline="30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ère</a:t>
            </a:r>
            <a:r>
              <a:rPr lang="fr-FR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Division</a:t>
            </a:r>
            <a:endParaRPr lang="fr-FR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91874" y="3290685"/>
            <a:ext cx="2873816" cy="2363807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3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fr-FR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½ </a:t>
            </a:r>
            <a:r>
              <a:rPr lang="fr-FR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finales</a:t>
            </a:r>
          </a:p>
          <a:p>
            <a:pPr algn="ctr">
              <a:defRPr/>
            </a:pPr>
            <a:r>
              <a:rPr lang="fr-FR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½ finales : </a:t>
            </a:r>
            <a:r>
              <a:rPr lang="fr-FR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endParaRPr lang="fr-FR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fr-FR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½ finale </a:t>
            </a:r>
            <a:r>
              <a:rPr lang="fr-FR" sz="3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IdF</a:t>
            </a:r>
            <a:r>
              <a:rPr lang="fr-FR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5</a:t>
            </a:r>
            <a:r>
              <a:rPr lang="fr-FR" sz="2800" b="1" dirty="0" smtClean="0">
                <a:solidFill>
                  <a:prstClr val="black"/>
                </a:solidFill>
              </a:rPr>
              <a:t> </a:t>
            </a:r>
            <a:endParaRPr lang="fr-FR" sz="2800" b="1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fr-FR" sz="2800" b="1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14189" y="3277306"/>
            <a:ext cx="2042383" cy="2367421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Champion</a:t>
            </a:r>
          </a:p>
          <a:p>
            <a:pPr algn="ctr">
              <a:defRPr/>
            </a:pPr>
            <a:r>
              <a:rPr lang="fr-FR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France</a:t>
            </a:r>
          </a:p>
          <a:p>
            <a:pPr algn="ctr">
              <a:defRPr/>
            </a:pPr>
            <a:r>
              <a:rPr lang="fr-FR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Juniors 1D</a:t>
            </a:r>
            <a:endParaRPr lang="fr-FR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lèche vers le haut 10"/>
          <p:cNvSpPr/>
          <p:nvPr/>
        </p:nvSpPr>
        <p:spPr>
          <a:xfrm>
            <a:off x="7733995" y="1411094"/>
            <a:ext cx="1583409" cy="1889913"/>
          </a:xfrm>
          <a:prstGeom prst="upArrow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2" name="Flèche vers le haut 11"/>
          <p:cNvSpPr/>
          <p:nvPr/>
        </p:nvSpPr>
        <p:spPr>
          <a:xfrm>
            <a:off x="5329716" y="1371923"/>
            <a:ext cx="1503798" cy="1903329"/>
          </a:xfrm>
          <a:prstGeom prst="up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endParaRPr lang="fr-FR" sz="3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lèche vers le haut 12"/>
          <p:cNvSpPr/>
          <p:nvPr/>
        </p:nvSpPr>
        <p:spPr>
          <a:xfrm>
            <a:off x="2584487" y="1371923"/>
            <a:ext cx="1518876" cy="1889913"/>
          </a:xfrm>
          <a:prstGeom prst="up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40310" y="3302066"/>
            <a:ext cx="1968484" cy="23524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France 2D</a:t>
            </a:r>
            <a:endParaRPr lang="fr-FR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Flèche vers le haut 15"/>
          <p:cNvSpPr/>
          <p:nvPr/>
        </p:nvSpPr>
        <p:spPr>
          <a:xfrm>
            <a:off x="467422" y="1371924"/>
            <a:ext cx="1470899" cy="1929384"/>
          </a:xfrm>
          <a:prstGeom prst="up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398103" y="3301007"/>
            <a:ext cx="2255194" cy="2353485"/>
          </a:xfrm>
          <a:prstGeom prst="rect">
            <a:avLst/>
          </a:prstGeom>
          <a:solidFill>
            <a:schemeClr val="bg1"/>
          </a:solidFill>
          <a:ln w="25400"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fr-FR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anking-list</a:t>
            </a:r>
            <a:endParaRPr lang="fr-FR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fr-FR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nationale</a:t>
            </a:r>
            <a:endParaRPr lang="fr-FR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685711" y="3304044"/>
            <a:ext cx="2171100" cy="2361403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000" b="1" dirty="0" smtClean="0">
                <a:solidFill>
                  <a:prstClr val="black"/>
                </a:solidFill>
              </a:rPr>
              <a:t> </a:t>
            </a:r>
            <a:r>
              <a:rPr lang="fr-FR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Médaillés Juniors</a:t>
            </a:r>
          </a:p>
          <a:p>
            <a:pPr algn="ctr">
              <a:defRPr/>
            </a:pPr>
            <a:r>
              <a:rPr lang="fr-FR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 et Monde</a:t>
            </a:r>
          </a:p>
        </p:txBody>
      </p:sp>
      <p:sp>
        <p:nvSpPr>
          <p:cNvPr id="19" name="Flèche vers le haut 18"/>
          <p:cNvSpPr/>
          <p:nvPr/>
        </p:nvSpPr>
        <p:spPr>
          <a:xfrm>
            <a:off x="9899037" y="1380631"/>
            <a:ext cx="1715584" cy="1903330"/>
          </a:xfrm>
          <a:prstGeom prst="upArrow">
            <a:avLst/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800" b="1" dirty="0" smtClean="0">
                <a:solidFill>
                  <a:schemeClr val="tx1"/>
                </a:solidFill>
              </a:rPr>
              <a:t>HQ</a:t>
            </a:r>
            <a:endParaRPr lang="fr-FR" sz="3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Accolade fermante 19"/>
          <p:cNvSpPr/>
          <p:nvPr/>
        </p:nvSpPr>
        <p:spPr>
          <a:xfrm rot="5400000">
            <a:off x="3478437" y="2716553"/>
            <a:ext cx="514309" cy="6461869"/>
          </a:xfrm>
          <a:prstGeom prst="rightBrace">
            <a:avLst>
              <a:gd name="adj1" fmla="val 8333"/>
              <a:gd name="adj2" fmla="val 46511"/>
            </a:avLst>
          </a:prstGeom>
          <a:ln w="57150">
            <a:solidFill>
              <a:srgbClr val="4629F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0" y="5880651"/>
            <a:ext cx="72381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Qualification garantie </a:t>
            </a:r>
          </a:p>
          <a:p>
            <a:pPr algn="ctr"/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hors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ranking</a:t>
            </a:r>
            <a:r>
              <a:rPr lang="fr-FR" sz="2800" dirty="0" err="1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list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nationale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Accolade fermante 21"/>
          <p:cNvSpPr/>
          <p:nvPr/>
        </p:nvSpPr>
        <p:spPr>
          <a:xfrm rot="16200000">
            <a:off x="4672195" y="-2522918"/>
            <a:ext cx="380198" cy="7318272"/>
          </a:xfrm>
          <a:prstGeom prst="rightBrace">
            <a:avLst/>
          </a:prstGeom>
          <a:ln w="666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C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40310" y="434225"/>
            <a:ext cx="120516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Effectif maximum </a:t>
            </a:r>
            <a:r>
              <a:rPr lang="fr-FR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  <a:endParaRPr lang="fr-FR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64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070453" y="3037973"/>
            <a:ext cx="6858000" cy="782054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rot="16200000">
            <a:off x="-2723322" y="2690843"/>
            <a:ext cx="59664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SPORTIF</a:t>
            </a:r>
            <a:endParaRPr lang="fr-FR" altLang="fr-FR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9574" y="910159"/>
            <a:ext cx="1144242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Championnat de France individuel 1</a:t>
            </a:r>
            <a:r>
              <a:rPr lang="fr-FR" sz="3200" b="1" baseline="30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ère</a:t>
            </a:r>
            <a:r>
              <a:rPr lang="fr-FR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division</a:t>
            </a:r>
          </a:p>
          <a:p>
            <a:pPr algn="ctr"/>
            <a:r>
              <a:rPr lang="fr-FR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Qualification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946850" y="1761328"/>
            <a:ext cx="11090251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0" indent="-901700">
              <a:buFont typeface="Arial" panose="020B0604020202020204" pitchFamily="34" charset="0"/>
              <a:buChar char="•"/>
            </a:pPr>
            <a:endParaRPr lang="fr-FR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9263" indent="-449263">
              <a:buFont typeface="Arial" panose="020B0604020202020204" pitchFamily="34" charset="0"/>
              <a:buChar char="•"/>
            </a:pP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Champion </a:t>
            </a:r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France juniors </a:t>
            </a: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N-1,</a:t>
            </a:r>
            <a:endParaRPr lang="fr-FR" sz="3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Qualification </a:t>
            </a:r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 les </a:t>
            </a: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demi-finales :</a:t>
            </a:r>
          </a:p>
          <a:p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fr-FR" sz="32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 ½ </a:t>
            </a:r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inales hors IDF et </a:t>
            </a:r>
            <a:r>
              <a:rPr lang="fr-FR" sz="32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 ½ finale IDF),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Qualification Championnat de France Individuel 2D,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Qualification complémentaire de </a:t>
            </a:r>
            <a:r>
              <a:rPr lang="fr-FR" sz="32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issus de la </a:t>
            </a:r>
            <a:r>
              <a:rPr lang="fr-FR" sz="32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fr-FR" sz="32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anking</a:t>
            </a: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-List </a:t>
            </a:r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ationale seniors,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265113" algn="l"/>
              </a:tabLst>
            </a:pPr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m</a:t>
            </a: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édaillés des championnats d’ </a:t>
            </a:r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 et/ou du </a:t>
            </a: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Monde </a:t>
            </a:r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uniors seront considérés comme des hors quota.</a:t>
            </a:r>
            <a:endParaRPr lang="fr-FR" sz="3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914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070453" y="3037973"/>
            <a:ext cx="6858000" cy="782054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rot="16200000">
            <a:off x="-2723322" y="2690843"/>
            <a:ext cx="59664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SPORTIF</a:t>
            </a:r>
            <a:endParaRPr lang="fr-FR" altLang="fr-FR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27986" y="0"/>
            <a:ext cx="10496939" cy="4066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28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MODIFICATIONS DES TEXTES </a:t>
            </a:r>
            <a:r>
              <a:rPr lang="fr-FR" sz="2800" b="1" dirty="0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OFFICIELS SPORTIFS </a:t>
            </a:r>
            <a:r>
              <a:rPr lang="fr-FR" sz="32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Résolution n° 7</a:t>
            </a:r>
            <a:endParaRPr lang="fr-FR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CHAMPIONNAT DE FRANCE PAR EQUIPES DE CLUBS 1</a:t>
            </a:r>
            <a:r>
              <a:rPr lang="fr-FR" sz="4000" b="1" baseline="30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ère</a:t>
            </a:r>
            <a:r>
              <a:rPr lang="fr-FR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DIVISION</a:t>
            </a:r>
            <a:endParaRPr lang="fr-FR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FORMULE DE COMPETITION</a:t>
            </a:r>
          </a:p>
          <a:p>
            <a:pPr algn="ctr"/>
            <a:endParaRPr lang="fr-FR" sz="1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4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Tableau avec double repêchage</a:t>
            </a:r>
            <a:r>
              <a:rPr lang="fr-FR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3200" b="1" u="sng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39065" y="4101922"/>
            <a:ext cx="98747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3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Maintien des 8 premiers clubs en </a:t>
            </a:r>
            <a:r>
              <a:rPr lang="fr-FR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sz="3600" baseline="30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ère</a:t>
            </a:r>
            <a:r>
              <a:rPr lang="fr-FR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Division</a:t>
            </a:r>
            <a:endParaRPr lang="fr-FR" sz="3600" b="1" dirty="0" smtClean="0"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26633" y="4643105"/>
            <a:ext cx="9204158" cy="206210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fr-FR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Pourquoi 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722313" lvl="1" indent="-361950">
              <a:buFont typeface="Arial" panose="020B0604020202020204" pitchFamily="34" charset="0"/>
              <a:buChar char="•"/>
            </a:pPr>
            <a:r>
              <a:rPr lang="fr-FR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Harmonisation de la formule de compétition pour tous les championnats de France 1</a:t>
            </a:r>
            <a:r>
              <a:rPr lang="fr-FR" sz="3200" i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ère</a:t>
            </a:r>
            <a:r>
              <a:rPr lang="fr-FR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division cadets, juniors et seniors.</a:t>
            </a:r>
          </a:p>
        </p:txBody>
      </p:sp>
    </p:spTree>
    <p:extLst>
      <p:ext uri="{BB962C8B-B14F-4D97-AF65-F5344CB8AC3E}">
        <p14:creationId xmlns:p14="http://schemas.microsoft.com/office/powerpoint/2010/main" val="195559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834640" y="2834639"/>
            <a:ext cx="6858000" cy="1188722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24" y="5911083"/>
            <a:ext cx="578021" cy="86806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rot="16200000">
            <a:off x="-2391474" y="3069500"/>
            <a:ext cx="59664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SPORTIF</a:t>
            </a:r>
            <a:endParaRPr lang="fr-FR" altLang="fr-FR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3901" y="70264"/>
            <a:ext cx="10945646" cy="3800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28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MODIFICATIONS DES TEXTES OFFICIELS </a:t>
            </a:r>
            <a:r>
              <a:rPr lang="fr-FR" sz="2800" b="1" dirty="0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SPORTIFS</a:t>
            </a:r>
            <a:r>
              <a:rPr lang="fr-FR" sz="28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4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Résolution n° 8</a:t>
            </a:r>
          </a:p>
          <a:p>
            <a:pPr algn="ctr"/>
            <a:r>
              <a:rPr lang="fr-FR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CREATION</a:t>
            </a:r>
          </a:p>
          <a:p>
            <a:pPr algn="ctr"/>
            <a:endParaRPr lang="fr-FR" sz="11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CHAMPIONNAT DE FRANCE JUJITSU</a:t>
            </a:r>
          </a:p>
          <a:p>
            <a:pPr algn="ctr"/>
            <a:r>
              <a:rPr lang="fr-FR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CADETS ET JUNIORS</a:t>
            </a:r>
          </a:p>
          <a:p>
            <a:pPr algn="ctr"/>
            <a:endParaRPr lang="fr-FR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58047" y="3870663"/>
            <a:ext cx="9772742" cy="224676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fr-FR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Pourquoi ?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r-FR" sz="2800" i="1" dirty="0">
                <a:latin typeface="Arial" panose="020B0604020202020204" pitchFamily="34" charset="0"/>
                <a:cs typeface="Arial" panose="020B0604020202020204" pitchFamily="34" charset="0"/>
              </a:rPr>
              <a:t>Existence d’un championnat d’Europe et du Monde dans ces 2 catégories d’âge tous les ans.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r-FR" sz="2800" i="1" dirty="0">
                <a:latin typeface="Arial" panose="020B0604020202020204" pitchFamily="34" charset="0"/>
                <a:cs typeface="Arial" panose="020B0604020202020204" pitchFamily="34" charset="0"/>
              </a:rPr>
              <a:t>Depuis 3 ans : mise en place dans les ½ finales seniors de tournoi «cadets ». </a:t>
            </a:r>
          </a:p>
        </p:txBody>
      </p:sp>
    </p:spTree>
    <p:extLst>
      <p:ext uri="{BB962C8B-B14F-4D97-AF65-F5344CB8AC3E}">
        <p14:creationId xmlns:p14="http://schemas.microsoft.com/office/powerpoint/2010/main" val="728668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070453" y="3037973"/>
            <a:ext cx="6858000" cy="782054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rot="16200000">
            <a:off x="-2723322" y="2690843"/>
            <a:ext cx="59664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SPORTIF</a:t>
            </a:r>
            <a:endParaRPr lang="fr-FR" altLang="fr-FR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3097" y="245097"/>
            <a:ext cx="10496939" cy="1870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28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MODIFICATIONS DES </a:t>
            </a:r>
            <a:r>
              <a:rPr lang="fr-FR" sz="2800" b="1" dirty="0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TEXTES OFFICIELS SPORTIFS </a:t>
            </a:r>
            <a:endParaRPr lang="fr-FR" sz="3200" b="1" u="sng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36195" algn="ctr">
              <a:lnSpc>
                <a:spcPct val="107000"/>
              </a:lnSpc>
              <a:spcAft>
                <a:spcPts val="0"/>
              </a:spcAft>
            </a:pPr>
            <a:r>
              <a:rPr lang="fr-FR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Résolution n° 1</a:t>
            </a:r>
          </a:p>
          <a:p>
            <a:pPr marR="36195" algn="ctr">
              <a:lnSpc>
                <a:spcPct val="107000"/>
              </a:lnSpc>
              <a:spcAft>
                <a:spcPts val="0"/>
              </a:spcAft>
            </a:pPr>
            <a:r>
              <a:rPr lang="fr-FR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SAISON SPORTIVE</a:t>
            </a:r>
            <a:endParaRPr lang="fr-FR" sz="4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49469" y="2115737"/>
            <a:ext cx="9331055" cy="2200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88290">
              <a:lnSpc>
                <a:spcPct val="107000"/>
              </a:lnSpc>
              <a:spcAft>
                <a:spcPts val="0"/>
              </a:spcAft>
            </a:pP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</a:t>
            </a:r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toutes les catégories </a:t>
            </a: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d’âge :</a:t>
            </a:r>
          </a:p>
          <a:p>
            <a:pPr marL="114935" marR="288290" algn="just">
              <a:lnSpc>
                <a:spcPct val="107000"/>
              </a:lnSpc>
              <a:spcAft>
                <a:spcPts val="0"/>
              </a:spcAft>
            </a:pPr>
            <a:endParaRPr lang="fr-FR" sz="3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36195" lvl="0">
              <a:lnSpc>
                <a:spcPct val="107000"/>
              </a:lnSpc>
              <a:spcAft>
                <a:spcPts val="0"/>
              </a:spcAft>
            </a:pPr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saison sportive débute le 1</a:t>
            </a:r>
            <a:r>
              <a:rPr lang="fr-FR" sz="3200" baseline="30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septembre et se termine le 31 août de l’année </a:t>
            </a: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suivante.</a:t>
            </a:r>
            <a:endParaRPr lang="fr-FR" sz="3200" dirty="0">
              <a:solidFill>
                <a:srgbClr val="7030A0"/>
              </a:solidFill>
            </a:endParaRPr>
          </a:p>
        </p:txBody>
      </p:sp>
      <p:pic>
        <p:nvPicPr>
          <p:cNvPr id="6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0769" y="114706"/>
            <a:ext cx="723900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463716" y="4727643"/>
            <a:ext cx="7209003" cy="206210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Pourquoi ?</a:t>
            </a:r>
          </a:p>
          <a:p>
            <a:r>
              <a:rPr lang="fr-FR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Alignement sur la validité de la licence et sur la saison scolaire.</a:t>
            </a:r>
          </a:p>
          <a:p>
            <a:r>
              <a:rPr lang="fr-FR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Demande </a:t>
            </a:r>
            <a:r>
              <a:rPr lang="fr-FR" sz="3200" i="1" smtClean="0">
                <a:latin typeface="Arial" panose="020B0604020202020204" pitchFamily="34" charset="0"/>
                <a:cs typeface="Arial" panose="020B0604020202020204" pitchFamily="34" charset="0"/>
              </a:rPr>
              <a:t>des enseignants</a:t>
            </a:r>
            <a:endParaRPr lang="fr-FR" sz="3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112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070453" y="3037973"/>
            <a:ext cx="6858000" cy="782054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rot="16200000">
            <a:off x="-2723322" y="2690843"/>
            <a:ext cx="59664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SPORTIF</a:t>
            </a:r>
            <a:endParaRPr lang="fr-FR" altLang="fr-FR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0645" y="131608"/>
            <a:ext cx="11220564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28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MODIFICATIONS DES </a:t>
            </a:r>
            <a:r>
              <a:rPr lang="fr-FR" sz="2800" b="1" dirty="0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TEXTES </a:t>
            </a:r>
            <a:r>
              <a:rPr lang="fr-FR" sz="28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OFFICIELS SPORTIFS  </a:t>
            </a:r>
            <a:endParaRPr lang="fr-FR" sz="3200" dirty="0" smtClean="0">
              <a:solidFill>
                <a:srgbClr val="7030A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36195" algn="ctr">
              <a:lnSpc>
                <a:spcPct val="107000"/>
              </a:lnSpc>
            </a:pPr>
            <a:r>
              <a:rPr lang="fr-FR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Résolution n° </a:t>
            </a:r>
            <a:r>
              <a:rPr lang="fr-FR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endParaRPr lang="fr-FR" sz="3200" b="1" dirty="0">
              <a:solidFill>
                <a:srgbClr val="7030A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ENGAGEMENT </a:t>
            </a:r>
            <a:r>
              <a:rPr lang="fr-FR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</a:t>
            </a:r>
            <a:r>
              <a:rPr lang="fr-FR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COMPETITIONS</a:t>
            </a:r>
          </a:p>
          <a:p>
            <a:pPr algn="ctr"/>
            <a:r>
              <a:rPr lang="fr-FR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2018/2019 </a:t>
            </a:r>
            <a:endParaRPr lang="fr-FR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4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 minimum</a:t>
            </a:r>
            <a:endParaRPr lang="fr-FR" sz="40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4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Juniors : 16 ans (nés en 2003)</a:t>
            </a:r>
          </a:p>
          <a:p>
            <a:pPr algn="ctr"/>
            <a:r>
              <a:rPr lang="fr-FR" sz="4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Seniors : 17 ans (nés en 2002)</a:t>
            </a:r>
            <a:endParaRPr lang="fr-FR" sz="40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36195" algn="ctr">
              <a:lnSpc>
                <a:spcPct val="107000"/>
              </a:lnSpc>
              <a:spcAft>
                <a:spcPts val="0"/>
              </a:spcAft>
            </a:pPr>
            <a:endParaRPr lang="fr-FR" sz="3200" b="1" u="sng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43400" y="4465403"/>
            <a:ext cx="7615990" cy="206210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fr-FR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Pourquoi ?</a:t>
            </a:r>
          </a:p>
          <a:p>
            <a:r>
              <a:rPr lang="fr-FR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L’âge minimum pour participer au championnat du monde seniors et aux jeux olympiques est fixé à 15 ans</a:t>
            </a:r>
            <a:r>
              <a:rPr lang="fr-FR" sz="2800" i="1" dirty="0" smtClean="0"/>
              <a:t>.</a:t>
            </a:r>
            <a:endParaRPr lang="fr-FR" sz="2800" i="1" dirty="0"/>
          </a:p>
        </p:txBody>
      </p:sp>
    </p:spTree>
    <p:extLst>
      <p:ext uri="{BB962C8B-B14F-4D97-AF65-F5344CB8AC3E}">
        <p14:creationId xmlns:p14="http://schemas.microsoft.com/office/powerpoint/2010/main" val="91392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070453" y="3037973"/>
            <a:ext cx="6858000" cy="782054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rot="16200000">
            <a:off x="-2723322" y="2690843"/>
            <a:ext cx="59664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SPORTIF</a:t>
            </a:r>
            <a:endParaRPr lang="fr-FR" altLang="fr-FR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21091" y="121228"/>
            <a:ext cx="10496939" cy="5724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28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MODIFICATIONS DES </a:t>
            </a:r>
            <a:r>
              <a:rPr lang="fr-FR" sz="2800" b="1" dirty="0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TEXTES </a:t>
            </a:r>
            <a:r>
              <a:rPr lang="fr-FR" sz="28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OFFICIELS </a:t>
            </a:r>
            <a:r>
              <a:rPr lang="fr-FR" sz="2800" b="1" dirty="0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SPORTIFS</a:t>
            </a:r>
            <a:endParaRPr lang="fr-FR" sz="4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4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Résolution </a:t>
            </a:r>
            <a:r>
              <a:rPr lang="fr-FR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n° </a:t>
            </a:r>
            <a:r>
              <a:rPr lang="fr-FR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fr-FR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fr-FR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PARTICIPATION DES ETRANGERS</a:t>
            </a:r>
          </a:p>
          <a:p>
            <a:pPr algn="ctr"/>
            <a:r>
              <a:rPr lang="fr-FR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HORS CHAMPIONNATS DE FRANCE 1</a:t>
            </a:r>
            <a:r>
              <a:rPr lang="fr-FR" sz="3200" b="1" baseline="30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ère</a:t>
            </a:r>
            <a:r>
              <a:rPr lang="fr-FR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DIVISION</a:t>
            </a:r>
            <a:endParaRPr lang="fr-FR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3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années de licence FFJDA </a:t>
            </a: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dont celle de l’année en cours</a:t>
            </a:r>
          </a:p>
          <a:p>
            <a:pPr algn="just"/>
            <a:endParaRPr lang="fr-FR" sz="32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fr-FR" sz="3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40442" y="4527090"/>
            <a:ext cx="7194885" cy="206210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fr-FR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Pourquoi 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Clarification du règlement,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Difficultés de vérification des licences ou documents étrangers.</a:t>
            </a:r>
            <a:endParaRPr lang="fr-FR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12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070453" y="3037973"/>
            <a:ext cx="6858000" cy="782054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rot="16200000">
            <a:off x="-2723322" y="2690843"/>
            <a:ext cx="59664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SPORTIF</a:t>
            </a:r>
            <a:endParaRPr lang="fr-FR" altLang="fr-FR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198" y="413709"/>
            <a:ext cx="10496939" cy="3608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28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MODIFICATIONS DES TEXTES </a:t>
            </a:r>
            <a:r>
              <a:rPr lang="fr-FR" sz="2800" b="1" dirty="0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OFFICIELS SPORTIFS </a:t>
            </a:r>
            <a:r>
              <a:rPr lang="fr-FR" sz="32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3200" b="1" dirty="0" smtClean="0">
              <a:solidFill>
                <a:srgbClr val="7030A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36195" algn="ctr">
              <a:lnSpc>
                <a:spcPct val="107000"/>
              </a:lnSpc>
              <a:spcAft>
                <a:spcPts val="0"/>
              </a:spcAft>
            </a:pPr>
            <a:endParaRPr lang="fr-FR" sz="3200" dirty="0">
              <a:solidFill>
                <a:srgbClr val="7030A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Résolution n° </a:t>
            </a:r>
            <a:r>
              <a:rPr lang="fr-FR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endParaRPr lang="fr-FR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fr-FR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DOUBLE APPARTENANCE</a:t>
            </a:r>
          </a:p>
          <a:p>
            <a:pPr algn="ctr"/>
            <a:r>
              <a:rPr lang="fr-FR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RESOLUTION </a:t>
            </a:r>
          </a:p>
        </p:txBody>
      </p:sp>
      <p:sp>
        <p:nvSpPr>
          <p:cNvPr id="5" name="Rectangle 4"/>
          <p:cNvSpPr/>
          <p:nvPr/>
        </p:nvSpPr>
        <p:spPr>
          <a:xfrm>
            <a:off x="5820644" y="4743659"/>
            <a:ext cx="6186872" cy="156966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fr-FR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Pourquoi 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Clarification du règlement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Renforcement du principe</a:t>
            </a:r>
          </a:p>
        </p:txBody>
      </p:sp>
    </p:spTree>
    <p:extLst>
      <p:ext uri="{BB962C8B-B14F-4D97-AF65-F5344CB8AC3E}">
        <p14:creationId xmlns:p14="http://schemas.microsoft.com/office/powerpoint/2010/main" val="94201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070453" y="3037973"/>
            <a:ext cx="6858000" cy="782054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rot="16200000">
            <a:off x="-2723322" y="2690843"/>
            <a:ext cx="59664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SPORTIF</a:t>
            </a:r>
            <a:endParaRPr lang="fr-FR" altLang="fr-FR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043425"/>
              </p:ext>
            </p:extLst>
          </p:nvPr>
        </p:nvGraphicFramePr>
        <p:xfrm>
          <a:off x="0" y="0"/>
          <a:ext cx="12224480" cy="6931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6085"/>
                <a:gridCol w="6258395"/>
              </a:tblGrid>
              <a:tr h="726212">
                <a:tc gridSpan="2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DOUBLE APPARTENANCE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9940">
                <a:tc>
                  <a:txBody>
                    <a:bodyPr/>
                    <a:lstStyle/>
                    <a:p>
                      <a:pPr algn="l"/>
                      <a:r>
                        <a:rPr lang="fr-FR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Niveau</a:t>
                      </a:r>
                      <a:r>
                        <a:rPr lang="fr-FR" sz="2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d’ouverture</a:t>
                      </a:r>
                      <a:endParaRPr lang="fr-FR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régional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10837">
                <a:tc>
                  <a:txBody>
                    <a:bodyPr/>
                    <a:lstStyle/>
                    <a:p>
                      <a:pPr algn="l"/>
                      <a:r>
                        <a:rPr lang="fr-FR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Catégories d’âge</a:t>
                      </a:r>
                      <a:endParaRPr lang="fr-FR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cadets-juniors-seniors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10837">
                <a:tc>
                  <a:txBody>
                    <a:bodyPr/>
                    <a:lstStyle/>
                    <a:p>
                      <a:pPr algn="l"/>
                      <a:r>
                        <a:rPr lang="fr-FR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  <a:r>
                        <a:rPr lang="fr-FR" sz="2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limite de validation par les ligues</a:t>
                      </a:r>
                      <a:endParaRPr lang="fr-FR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jours </a:t>
                      </a:r>
                      <a:r>
                        <a:rPr lang="fr-FR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avant le 1</a:t>
                      </a:r>
                      <a:r>
                        <a:rPr lang="fr-FR" sz="3200" b="1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</a:t>
                      </a:r>
                      <a:r>
                        <a:rPr lang="fr-FR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niveau</a:t>
                      </a:r>
                      <a:endParaRPr lang="fr-FR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27796">
                <a:tc>
                  <a:txBody>
                    <a:bodyPr/>
                    <a:lstStyle/>
                    <a:p>
                      <a:pPr algn="l"/>
                      <a:r>
                        <a:rPr lang="fr-FR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</a:t>
                      </a:r>
                      <a:r>
                        <a:rPr lang="fr-FR" sz="2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licenciés</a:t>
                      </a:r>
                      <a:r>
                        <a:rPr lang="fr-FR" sz="2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l’équipe officielle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 moins 50</a:t>
                      </a:r>
                      <a:r>
                        <a:rPr lang="fr-FR" sz="3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% soit 3 minimum pour une équipe de 5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91963">
                <a:tc>
                  <a:txBody>
                    <a:bodyPr/>
                    <a:lstStyle/>
                    <a:p>
                      <a:pPr algn="l"/>
                      <a:r>
                        <a:rPr lang="fr-FR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</a:t>
                      </a:r>
                      <a:r>
                        <a:rPr lang="fr-FR" sz="2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Double Appartenance maximum inscrite sur la feuille de pesée</a:t>
                      </a:r>
                      <a:endParaRPr lang="fr-FR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fr-FR" sz="3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fr-FR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60416">
                <a:tc>
                  <a:txBody>
                    <a:bodyPr/>
                    <a:lstStyle/>
                    <a:p>
                      <a:pPr algn="l"/>
                      <a:r>
                        <a:rPr lang="fr-FR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Interdiction</a:t>
                      </a:r>
                      <a:endParaRPr lang="fr-FR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Tous</a:t>
                      </a:r>
                      <a:r>
                        <a:rPr lang="fr-FR" sz="28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les </a:t>
                      </a:r>
                      <a:r>
                        <a:rPr lang="fr-FR" sz="28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judokas </a:t>
                      </a:r>
                      <a:r>
                        <a:rPr lang="fr-FR" sz="2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inscrits</a:t>
                      </a:r>
                      <a:r>
                        <a:rPr lang="fr-FR" sz="2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sur la </a:t>
                      </a:r>
                      <a:r>
                        <a:rPr lang="fr-FR" sz="28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Ranking-list</a:t>
                      </a:r>
                      <a:r>
                        <a:rPr lang="fr-FR" sz="28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IJF ou Continentale</a:t>
                      </a:r>
                      <a:endParaRPr lang="fr-FR" sz="2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9667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070453" y="3037973"/>
            <a:ext cx="6858000" cy="782054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rot="16200000">
            <a:off x="-2723322" y="2690843"/>
            <a:ext cx="59664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SPORTIF</a:t>
            </a:r>
            <a:endParaRPr lang="fr-FR" altLang="fr-FR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198" y="413709"/>
            <a:ext cx="10496939" cy="4312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28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MODIFICATIONS DES TEXTES </a:t>
            </a:r>
            <a:r>
              <a:rPr lang="fr-FR" sz="2800" b="1" dirty="0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OFFICIELS SPORTIFS </a:t>
            </a:r>
            <a:r>
              <a:rPr lang="fr-FR" sz="32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3200" b="1" dirty="0" smtClean="0">
              <a:solidFill>
                <a:srgbClr val="7030A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Résolution n° </a:t>
            </a:r>
            <a:r>
              <a:rPr lang="fr-FR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endParaRPr lang="fr-FR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CHAMPIONNATS DE France INDIVIDUEL JUNIORS 1</a:t>
            </a:r>
            <a:r>
              <a:rPr lang="fr-FR" sz="4000" b="1" baseline="30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ère</a:t>
            </a:r>
            <a:r>
              <a:rPr lang="fr-FR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DIVISION</a:t>
            </a:r>
          </a:p>
          <a:p>
            <a:pPr algn="ctr"/>
            <a:r>
              <a:rPr lang="fr-FR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RANKING-LIST NATIONALE</a:t>
            </a:r>
          </a:p>
          <a:p>
            <a:pPr algn="ctr"/>
            <a:r>
              <a:rPr lang="fr-FR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SYSTÈME DE QUALIFICATION</a:t>
            </a:r>
          </a:p>
          <a:p>
            <a:pPr algn="ctr"/>
            <a:r>
              <a:rPr lang="fr-FR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3200" b="1" u="sng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1189" y="4289313"/>
            <a:ext cx="8482264" cy="206210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fr-FR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Pourquoi </a:t>
            </a:r>
            <a:r>
              <a:rPr lang="fr-FR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Optimiser les phases nationales,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Valoriser les tournois nationaux labellisés FFJDA.</a:t>
            </a:r>
          </a:p>
        </p:txBody>
      </p:sp>
    </p:spTree>
    <p:extLst>
      <p:ext uri="{BB962C8B-B14F-4D97-AF65-F5344CB8AC3E}">
        <p14:creationId xmlns:p14="http://schemas.microsoft.com/office/powerpoint/2010/main" val="338027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070453" y="3037973"/>
            <a:ext cx="6858000" cy="782054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rot="16200000">
            <a:off x="-2723322" y="2690843"/>
            <a:ext cx="59664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SPORTIF</a:t>
            </a:r>
            <a:endParaRPr lang="fr-FR" altLang="fr-FR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9574" y="77082"/>
            <a:ext cx="11442426" cy="2158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2800" b="1" dirty="0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CHAMPIONNAT DE FRANCE INDIVIDUEL JUNIORS 1</a:t>
            </a:r>
            <a:r>
              <a:rPr lang="fr-FR" sz="2800" b="1" baseline="30000" dirty="0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ère</a:t>
            </a:r>
            <a:r>
              <a:rPr lang="fr-FR" sz="2800" b="1" dirty="0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DIVISION</a:t>
            </a:r>
            <a:r>
              <a:rPr lang="fr-FR" sz="3200" b="1" dirty="0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ctr"/>
            <a:r>
              <a:rPr lang="fr-FR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Ranking-list</a:t>
            </a:r>
            <a:endParaRPr lang="fr-FR" sz="1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tabLst>
                <a:tab pos="895350" algn="l"/>
              </a:tabLst>
            </a:pP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endParaRPr lang="fr-FR" sz="2800" b="1" u="sng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1480" y="1314091"/>
            <a:ext cx="1103062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FR" sz="32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ranking-list</a:t>
            </a: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nationale est constituée des résultats </a:t>
            </a:r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IJF </a:t>
            </a: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des compétitions FFJDA.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 est basée sur les </a:t>
            </a:r>
            <a:r>
              <a:rPr lang="fr-FR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meilleures performances.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fr-FR" sz="9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Attribution des points pour le combattant ayant gagné au moins un combat</a:t>
            </a:r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32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9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FR" sz="32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ranking-list</a:t>
            </a: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nationale débute </a:t>
            </a:r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 01/09/2018 </a:t>
            </a: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(incluant le championnat </a:t>
            </a:r>
            <a:r>
              <a:rPr lang="fr-FR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France individuel junior </a:t>
            </a: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sz="3200" baseline="30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ère</a:t>
            </a: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Division 2018) et  détermine les qualifiés, trois semaines avant la date du tirage au sort, du championnat de France juniors 1</a:t>
            </a:r>
            <a:r>
              <a:rPr lang="fr-FR" sz="3200" baseline="30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ère</a:t>
            </a:r>
            <a:r>
              <a:rPr lang="fr-FR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division 2019.</a:t>
            </a:r>
            <a:endParaRPr lang="fr-FR" sz="3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99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070453" y="3037973"/>
            <a:ext cx="6858000" cy="782054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 rot="16200000">
            <a:off x="-2723322" y="2690843"/>
            <a:ext cx="59664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SPORTIF</a:t>
            </a:r>
            <a:endParaRPr lang="fr-FR" altLang="fr-FR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832699" y="151911"/>
            <a:ext cx="970791" cy="1202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56" y="5724781"/>
            <a:ext cx="578021" cy="86806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41888" y="53609"/>
            <a:ext cx="11624853" cy="8973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Championnat de France </a:t>
            </a:r>
            <a:r>
              <a:rPr lang="fr-FR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Individuel </a:t>
            </a:r>
            <a:r>
              <a:rPr lang="fr-FR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fr-FR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uniors 1</a:t>
            </a:r>
            <a:r>
              <a:rPr lang="fr-FR" sz="3200" b="1" baseline="30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ère</a:t>
            </a:r>
            <a:r>
              <a:rPr lang="fr-FR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Division</a:t>
            </a:r>
          </a:p>
          <a:p>
            <a:pPr algn="ctr">
              <a:defRPr/>
            </a:pPr>
            <a:endParaRPr lang="fr-FR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46317" y="3773523"/>
            <a:ext cx="3216996" cy="1697126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½ </a:t>
            </a:r>
            <a:r>
              <a:rPr lang="fr-FR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finales</a:t>
            </a:r>
          </a:p>
          <a:p>
            <a:pPr algn="ctr">
              <a:defRPr/>
            </a:pPr>
            <a:r>
              <a:rPr lang="fr-FR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½ finales </a:t>
            </a:r>
            <a:r>
              <a:rPr lang="fr-FR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fr-FR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</a:p>
          <a:p>
            <a:pPr algn="ctr">
              <a:defRPr/>
            </a:pPr>
            <a:r>
              <a:rPr lang="fr-FR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½ finale IDF : 6  </a:t>
            </a:r>
            <a:endParaRPr lang="fr-FR" sz="3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lèche vers le haut 11"/>
          <p:cNvSpPr/>
          <p:nvPr/>
        </p:nvSpPr>
        <p:spPr>
          <a:xfrm>
            <a:off x="9172509" y="1739079"/>
            <a:ext cx="1793884" cy="2214565"/>
          </a:xfrm>
          <a:prstGeom prst="upArrow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pPr algn="ctr">
              <a:defRPr/>
            </a:pPr>
            <a:r>
              <a:rPr lang="fr-FR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</a:p>
          <a:p>
            <a:pPr algn="ctr">
              <a:defRPr/>
            </a:pPr>
            <a:r>
              <a:rPr lang="fr-FR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3" name="Flèche vers le haut 12"/>
          <p:cNvSpPr/>
          <p:nvPr/>
        </p:nvSpPr>
        <p:spPr>
          <a:xfrm>
            <a:off x="1913227" y="1777395"/>
            <a:ext cx="1655929" cy="1978702"/>
          </a:xfrm>
          <a:prstGeom prst="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b="1" dirty="0" smtClean="0">
                <a:solidFill>
                  <a:prstClr val="black"/>
                </a:solidFill>
              </a:rPr>
              <a:t>0</a:t>
            </a:r>
          </a:p>
          <a:p>
            <a:pPr algn="ctr">
              <a:defRPr/>
            </a:pPr>
            <a:r>
              <a:rPr lang="fr-FR" sz="3200" b="1" dirty="0">
                <a:solidFill>
                  <a:prstClr val="black"/>
                </a:solidFill>
              </a:rPr>
              <a:t>à</a:t>
            </a:r>
            <a:r>
              <a:rPr lang="fr-FR" sz="3200" b="1" dirty="0" smtClean="0">
                <a:solidFill>
                  <a:prstClr val="black"/>
                </a:solidFill>
              </a:rPr>
              <a:t> </a:t>
            </a:r>
          </a:p>
          <a:p>
            <a:pPr algn="ctr">
              <a:defRPr/>
            </a:pPr>
            <a:r>
              <a:rPr lang="fr-FR" sz="3200" b="1" dirty="0" smtClean="0">
                <a:solidFill>
                  <a:prstClr val="black"/>
                </a:solidFill>
              </a:rPr>
              <a:t>4</a:t>
            </a:r>
            <a:endParaRPr lang="fr-FR" sz="3200" b="1" dirty="0">
              <a:solidFill>
                <a:prstClr val="black"/>
              </a:solidFill>
            </a:endParaRPr>
          </a:p>
        </p:txBody>
      </p:sp>
      <p:sp>
        <p:nvSpPr>
          <p:cNvPr id="14" name="Flèche vers le haut 13"/>
          <p:cNvSpPr/>
          <p:nvPr/>
        </p:nvSpPr>
        <p:spPr>
          <a:xfrm>
            <a:off x="4864794" y="1739079"/>
            <a:ext cx="1714907" cy="2034443"/>
          </a:xfrm>
          <a:prstGeom prst="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b="1" dirty="0">
                <a:solidFill>
                  <a:prstClr val="black"/>
                </a:solidFill>
              </a:rPr>
              <a:t>3</a:t>
            </a:r>
            <a:r>
              <a:rPr lang="fr-FR" sz="3200" b="1" dirty="0" smtClean="0">
                <a:solidFill>
                  <a:prstClr val="black"/>
                </a:solidFill>
              </a:rPr>
              <a:t>0</a:t>
            </a:r>
            <a:endParaRPr lang="fr-FR" sz="3200" b="1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527611" y="3776348"/>
            <a:ext cx="3126771" cy="2382467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Ranking</a:t>
            </a:r>
            <a:r>
              <a:rPr lang="fr-FR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fr-FR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</a:t>
            </a:r>
            <a:endParaRPr lang="fr-FR" sz="3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fr-FR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fr-FR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ationale</a:t>
            </a:r>
            <a:endParaRPr lang="fr-FR" sz="3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391129" y="3756097"/>
            <a:ext cx="2652469" cy="1714552"/>
          </a:xfrm>
          <a:prstGeom prst="rect">
            <a:avLst/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France </a:t>
            </a:r>
          </a:p>
          <a:p>
            <a:pPr algn="ctr">
              <a:defRPr/>
            </a:pPr>
            <a:r>
              <a:rPr lang="fr-FR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sz="3200" b="1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ère</a:t>
            </a:r>
            <a:r>
              <a:rPr lang="fr-FR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Division</a:t>
            </a:r>
            <a:endParaRPr lang="fr-FR" sz="3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fr-FR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N-1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801902" y="5780782"/>
            <a:ext cx="55022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Qualification garantie</a:t>
            </a:r>
          </a:p>
          <a:p>
            <a:pPr algn="ctr"/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fr-F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ors </a:t>
            </a:r>
            <a:r>
              <a:rPr lang="fr-FR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ranking-list</a:t>
            </a:r>
            <a:r>
              <a:rPr lang="fr-F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nationale</a:t>
            </a:r>
            <a:endParaRPr lang="fr-F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Accolade ouvrante 18"/>
          <p:cNvSpPr/>
          <p:nvPr/>
        </p:nvSpPr>
        <p:spPr>
          <a:xfrm rot="16200000">
            <a:off x="4090651" y="4063679"/>
            <a:ext cx="482078" cy="3296016"/>
          </a:xfrm>
          <a:prstGeom prst="leftBrace">
            <a:avLst/>
          </a:prstGeom>
          <a:ln w="66675">
            <a:solidFill>
              <a:srgbClr val="4629F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Accolade fermante 19"/>
          <p:cNvSpPr/>
          <p:nvPr/>
        </p:nvSpPr>
        <p:spPr>
          <a:xfrm rot="16200000">
            <a:off x="6012132" y="-2279925"/>
            <a:ext cx="728869" cy="7385769"/>
          </a:xfrm>
          <a:prstGeom prst="rightBrace">
            <a:avLst>
              <a:gd name="adj1" fmla="val 8333"/>
              <a:gd name="adj2" fmla="val 50338"/>
            </a:avLst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4246317" y="430125"/>
            <a:ext cx="48753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Effectif maximum 40</a:t>
            </a:r>
            <a:endParaRPr lang="fr-FR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37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dele FD">
  <a:themeElements>
    <a:clrScheme name="Personnalisé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4721</TotalTime>
  <Words>716</Words>
  <Application>Microsoft Office PowerPoint</Application>
  <PresentationFormat>Grand écran</PresentationFormat>
  <Paragraphs>201</Paragraphs>
  <Slides>16</Slides>
  <Notes>16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16</vt:i4>
      </vt:variant>
      <vt:variant>
        <vt:lpstr>Diaporamas personnalisés</vt:lpstr>
      </vt:variant>
      <vt:variant>
        <vt:i4>17</vt:i4>
      </vt:variant>
    </vt:vector>
  </HeadingPairs>
  <TitlesOfParts>
    <vt:vector size="42" baseType="lpstr">
      <vt:lpstr>Arial</vt:lpstr>
      <vt:lpstr>Bauhaus 93</vt:lpstr>
      <vt:lpstr>Calibri</vt:lpstr>
      <vt:lpstr>Calibri Light</vt:lpstr>
      <vt:lpstr>Matura MT Script Capitals</vt:lpstr>
      <vt:lpstr>Times New Roman</vt:lpstr>
      <vt:lpstr>Wingdings</vt:lpstr>
      <vt:lpstr>Thème Office</vt:lpstr>
      <vt:lpstr>Modele FD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POINT 1</vt:lpstr>
      <vt:lpstr>POINT 2</vt:lpstr>
      <vt:lpstr>POINT 3</vt:lpstr>
      <vt:lpstr>POINT 4</vt:lpstr>
      <vt:lpstr>POINT 5</vt:lpstr>
      <vt:lpstr>POINT 6</vt:lpstr>
      <vt:lpstr>POINT 7</vt:lpstr>
      <vt:lpstr>POINT 8</vt:lpstr>
      <vt:lpstr>POINT 9</vt:lpstr>
      <vt:lpstr>POINT 10</vt:lpstr>
      <vt:lpstr>POINT 1AGEXT</vt:lpstr>
      <vt:lpstr>POINT11</vt:lpstr>
      <vt:lpstr>POINT12</vt:lpstr>
      <vt:lpstr>POINT13</vt:lpstr>
      <vt:lpstr>POINT14</vt:lpstr>
      <vt:lpstr>POINT15</vt:lpstr>
      <vt:lpstr>DISTINCTIONS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Manuel KOUA</dc:creator>
  <cp:lastModifiedBy>P.ROGNON</cp:lastModifiedBy>
  <cp:revision>415</cp:revision>
  <cp:lastPrinted>2018-04-18T14:26:04Z</cp:lastPrinted>
  <dcterms:created xsi:type="dcterms:W3CDTF">2015-09-21T13:17:46Z</dcterms:created>
  <dcterms:modified xsi:type="dcterms:W3CDTF">2018-06-18T08:26:07Z</dcterms:modified>
</cp:coreProperties>
</file>