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76" r:id="rId4"/>
    <p:sldId id="278" r:id="rId5"/>
    <p:sldId id="280" r:id="rId6"/>
    <p:sldId id="281" r:id="rId7"/>
    <p:sldId id="266" r:id="rId8"/>
    <p:sldId id="275" r:id="rId9"/>
    <p:sldId id="279"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pport_0"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99FF"/>
    <a:srgbClr val="66FF99"/>
    <a:srgbClr val="FF99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124" d="100"/>
          <a:sy n="124" d="100"/>
        </p:scale>
        <p:origin x="-11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68BAE1AA-3D30-4B4B-B480-9420424AA990}" type="datetimeFigureOut">
              <a:rPr lang="fr-FR" smtClean="0"/>
              <a:t>02/10/2017</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EDF2A06D-1E72-446C-9F15-4AF34B6677D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8BAE1AA-3D30-4B4B-B480-9420424AA990}"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8BAE1AA-3D30-4B4B-B480-9420424AA990}"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8BAE1AA-3D30-4B4B-B480-9420424AA990}"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68BAE1AA-3D30-4B4B-B480-9420424AA990}" type="datetimeFigureOut">
              <a:rPr lang="fr-FR" smtClean="0"/>
              <a:t>02/10/2017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DF2A06D-1E72-446C-9F15-4AF34B6677D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8BAE1AA-3D30-4B4B-B480-9420424AA990}"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68BAE1AA-3D30-4B4B-B480-9420424AA990}" type="datetimeFigureOut">
              <a:rPr lang="fr-FR" smtClean="0"/>
              <a:t>02/10/2017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68BAE1AA-3D30-4B4B-B480-9420424AA990}" type="datetimeFigureOut">
              <a:rPr lang="fr-FR" smtClean="0"/>
              <a:t>02/10/2017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AE1AA-3D30-4B4B-B480-9420424AA990}" type="datetimeFigureOut">
              <a:rPr lang="fr-FR" smtClean="0"/>
              <a:t>02/10/2017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8BAE1AA-3D30-4B4B-B480-9420424AA990}"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DF2A06D-1E72-446C-9F15-4AF34B6677D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68BAE1AA-3D30-4B4B-B480-9420424AA990}" type="datetimeFigureOut">
              <a:rPr lang="fr-FR" smtClean="0"/>
              <a:t>02/10/2017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EDF2A06D-1E72-446C-9F15-4AF34B6677D9}"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BAE1AA-3D30-4B4B-B480-9420424AA990}" type="datetimeFigureOut">
              <a:rPr lang="fr-FR" smtClean="0"/>
              <a:t>02/10/2017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F2A06D-1E72-446C-9F15-4AF34B6677D9}"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les4nages.com/contents/fr/p517_chronometre-3-x-300m-stop-watch-finis-616323201767.html"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 y="2819400"/>
            <a:ext cx="7851648" cy="1828800"/>
          </a:xfrm>
        </p:spPr>
        <p:txBody>
          <a:bodyPr>
            <a:normAutofit fontScale="90000"/>
          </a:bodyPr>
          <a:lstStyle/>
          <a:p>
            <a:r>
              <a:rPr lang="fr-FR" dirty="0" smtClean="0">
                <a:effectLst/>
              </a:rPr>
              <a:t>DEVENIR OFFICIEL C Chrono</a:t>
            </a:r>
            <a:r>
              <a:rPr lang="en-US" dirty="0" smtClean="0">
                <a:effectLst/>
              </a:rPr>
              <a:t>m</a:t>
            </a:r>
            <a:r>
              <a:rPr lang="fr-FR" dirty="0" err="1" smtClean="0">
                <a:effectLst/>
              </a:rPr>
              <a:t>étreur</a:t>
            </a:r>
            <a:r>
              <a:rPr lang="cs-CZ" dirty="0">
                <a:effectLst/>
              </a:rPr>
              <a:t/>
            </a:r>
            <a:br>
              <a:rPr lang="cs-CZ" dirty="0">
                <a:effectLst/>
              </a:rPr>
            </a:br>
            <a:endParaRPr lang="fr-FR" dirty="0"/>
          </a:p>
        </p:txBody>
      </p:sp>
    </p:spTree>
    <p:extLst>
      <p:ext uri="{BB962C8B-B14F-4D97-AF65-F5344CB8AC3E}">
        <p14:creationId xmlns:p14="http://schemas.microsoft.com/office/powerpoint/2010/main" val="130917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5410200"/>
            <a:ext cx="8534400" cy="1143000"/>
          </a:xfrm>
        </p:spPr>
        <p:txBody>
          <a:bodyPr>
            <a:noAutofit/>
          </a:bodyPr>
          <a:lstStyle/>
          <a:p>
            <a:r>
              <a:rPr lang="fr-FR" sz="3600" dirty="0" smtClean="0">
                <a:solidFill>
                  <a:srgbClr val="0070C0"/>
                </a:solidFill>
              </a:rPr>
              <a:t>VOUS SOUHAITEZ DEVENIR OFFICIEL OCC ? </a:t>
            </a:r>
            <a:r>
              <a:rPr lang="fr-FR" sz="3600" dirty="0">
                <a:solidFill>
                  <a:srgbClr val="0070C0"/>
                </a:solidFill>
              </a:rPr>
              <a:t/>
            </a:r>
            <a:br>
              <a:rPr lang="fr-FR" sz="3600" dirty="0">
                <a:solidFill>
                  <a:srgbClr val="0070C0"/>
                </a:solidFill>
              </a:rPr>
            </a:br>
            <a:r>
              <a:rPr lang="fr-FR" sz="3600" dirty="0" smtClean="0">
                <a:solidFill>
                  <a:srgbClr val="0070C0"/>
                </a:solidFill>
              </a:rPr>
              <a:t>RIEN DE PLUS FACILE CONTACTEZ NOUS </a:t>
            </a:r>
            <a:r>
              <a:rPr lang="fr-FR" sz="3600" dirty="0" smtClean="0"/>
              <a:t/>
            </a:r>
            <a:br>
              <a:rPr lang="fr-FR" sz="3600" dirty="0" smtClean="0"/>
            </a:br>
            <a:r>
              <a:rPr lang="en-US" sz="2800" b="1" dirty="0">
                <a:solidFill>
                  <a:srgbClr val="CC0099"/>
                </a:solidFill>
                <a:effectLst>
                  <a:outerShdw blurRad="38100" dist="38100" dir="2700000" algn="tl">
                    <a:srgbClr val="000000">
                      <a:alpha val="43137"/>
                    </a:srgbClr>
                  </a:outerShdw>
                </a:effectLst>
              </a:rPr>
              <a:t>officiels@occnatation.fr</a:t>
            </a:r>
            <a:r>
              <a:rPr lang="fr-FR" sz="2800" b="1" dirty="0">
                <a:solidFill>
                  <a:srgbClr val="CC0099"/>
                </a:solidFill>
                <a:effectLst>
                  <a:outerShdw blurRad="38100" dist="38100" dir="2700000" algn="tl">
                    <a:srgbClr val="000000">
                      <a:alpha val="43137"/>
                    </a:srgbClr>
                  </a:outerShdw>
                </a:effectLst>
              </a:rPr>
              <a:t/>
            </a:r>
            <a:br>
              <a:rPr lang="fr-FR" sz="2800" b="1" dirty="0">
                <a:solidFill>
                  <a:srgbClr val="CC0099"/>
                </a:solidFill>
                <a:effectLst>
                  <a:outerShdw blurRad="38100" dist="38100" dir="2700000" algn="tl">
                    <a:srgbClr val="000000">
                      <a:alpha val="43137"/>
                    </a:srgbClr>
                  </a:outerShdw>
                </a:effectLst>
              </a:rPr>
            </a:br>
            <a:r>
              <a:rPr lang="fr-FR" sz="2800" b="1" dirty="0" smtClean="0">
                <a:solidFill>
                  <a:srgbClr val="CC0099"/>
                </a:solidFill>
                <a:effectLst>
                  <a:outerShdw blurRad="38100" dist="38100" dir="2700000" algn="tl">
                    <a:srgbClr val="000000">
                      <a:alpha val="43137"/>
                    </a:srgbClr>
                  </a:outerShdw>
                </a:effectLst>
              </a:rPr>
              <a:t>Nous vous donnerons toutes les informations nécessaires</a:t>
            </a:r>
            <a:r>
              <a:rPr lang="fr-FR" sz="2800" b="1" dirty="0" smtClean="0">
                <a:solidFill>
                  <a:srgbClr val="0070C0"/>
                </a:solidFill>
                <a:effectLst>
                  <a:outerShdw blurRad="38100" dist="38100" dir="2700000" algn="tl">
                    <a:srgbClr val="000000">
                      <a:alpha val="43137"/>
                    </a:srgbClr>
                  </a:outerShdw>
                </a:effectLst>
              </a:rPr>
              <a:t/>
            </a:r>
            <a:br>
              <a:rPr lang="fr-FR" sz="2800" b="1" dirty="0" smtClean="0">
                <a:solidFill>
                  <a:srgbClr val="0070C0"/>
                </a:solidFill>
                <a:effectLst>
                  <a:outerShdw blurRad="38100" dist="38100" dir="2700000" algn="tl">
                    <a:srgbClr val="000000">
                      <a:alpha val="43137"/>
                    </a:srgbClr>
                  </a:outerShdw>
                </a:effectLst>
              </a:rPr>
            </a:br>
            <a:r>
              <a:rPr lang="fr-FR" sz="2800" b="1" dirty="0" smtClean="0">
                <a:solidFill>
                  <a:srgbClr val="0070C0"/>
                </a:solidFill>
                <a:effectLst>
                  <a:outerShdw blurRad="38100" dist="38100" dir="2700000" algn="tl">
                    <a:srgbClr val="000000">
                      <a:alpha val="43137"/>
                    </a:srgbClr>
                  </a:outerShdw>
                </a:effectLst>
              </a:rPr>
              <a:t/>
            </a:r>
            <a:br>
              <a:rPr lang="fr-FR" sz="2800" b="1" dirty="0" smtClean="0">
                <a:solidFill>
                  <a:srgbClr val="0070C0"/>
                </a:solidFill>
                <a:effectLst>
                  <a:outerShdw blurRad="38100" dist="38100" dir="2700000" algn="tl">
                    <a:srgbClr val="000000">
                      <a:alpha val="43137"/>
                    </a:srgbClr>
                  </a:outerShdw>
                </a:effectLst>
              </a:rPr>
            </a:br>
            <a:r>
              <a:rPr lang="fr-FR" sz="2000" dirty="0" smtClean="0">
                <a:solidFill>
                  <a:srgbClr val="0070C0"/>
                </a:solidFill>
              </a:rPr>
              <a:t>- </a:t>
            </a:r>
            <a:r>
              <a:rPr lang="fr-FR" sz="2400" dirty="0" smtClean="0">
                <a:solidFill>
                  <a:srgbClr val="0070C0"/>
                </a:solidFill>
              </a:rPr>
              <a:t>Tout d’abord vous recevrez </a:t>
            </a:r>
            <a:r>
              <a:rPr lang="fr-FR" sz="2400" dirty="0" smtClean="0">
                <a:solidFill>
                  <a:srgbClr val="CC0099"/>
                </a:solidFill>
              </a:rPr>
              <a:t>un choix de dates possibles </a:t>
            </a:r>
            <a:r>
              <a:rPr lang="fr-FR" sz="2400" dirty="0" smtClean="0">
                <a:solidFill>
                  <a:srgbClr val="0070C0"/>
                </a:solidFill>
              </a:rPr>
              <a:t>pour votre formation pratique lors d’une compétition</a:t>
            </a:r>
            <a:br>
              <a:rPr lang="fr-FR" sz="2400" dirty="0" smtClean="0">
                <a:solidFill>
                  <a:srgbClr val="0070C0"/>
                </a:solidFill>
              </a:rPr>
            </a:br>
            <a:r>
              <a:rPr lang="fr-FR" sz="2400" dirty="0" smtClean="0">
                <a:solidFill>
                  <a:srgbClr val="0070C0"/>
                </a:solidFill>
              </a:rPr>
              <a:t>- Puis suite à </a:t>
            </a:r>
            <a:r>
              <a:rPr lang="fr-FR" sz="2400" dirty="0" smtClean="0">
                <a:solidFill>
                  <a:srgbClr val="CC0099"/>
                </a:solidFill>
              </a:rPr>
              <a:t>votre confirmation de participation à une date de compétition</a:t>
            </a:r>
            <a:r>
              <a:rPr lang="fr-FR" sz="2400" dirty="0" smtClean="0">
                <a:solidFill>
                  <a:srgbClr val="0070C0"/>
                </a:solidFill>
              </a:rPr>
              <a:t>, nous contacterons le comité départemental pour vous y inscrire. </a:t>
            </a:r>
            <a:br>
              <a:rPr lang="fr-FR" sz="2400" dirty="0" smtClean="0">
                <a:solidFill>
                  <a:srgbClr val="0070C0"/>
                </a:solidFill>
              </a:rPr>
            </a:br>
            <a:r>
              <a:rPr lang="fr-FR" sz="2400" dirty="0" smtClean="0">
                <a:solidFill>
                  <a:srgbClr val="0070C0"/>
                </a:solidFill>
              </a:rPr>
              <a:t>- Nous vous contacterons en milieu de semaine </a:t>
            </a:r>
            <a:r>
              <a:rPr lang="fr-FR" sz="2400" dirty="0" smtClean="0">
                <a:solidFill>
                  <a:srgbClr val="CC0099"/>
                </a:solidFill>
              </a:rPr>
              <a:t>avant la compétition pour vous confirmer votre examen </a:t>
            </a:r>
            <a:r>
              <a:rPr lang="fr-FR" sz="2400" dirty="0">
                <a:solidFill>
                  <a:srgbClr val="0070C0"/>
                </a:solidFill>
              </a:rPr>
              <a:t/>
            </a:r>
            <a:br>
              <a:rPr lang="fr-FR" sz="2400" dirty="0">
                <a:solidFill>
                  <a:srgbClr val="0070C0"/>
                </a:solidFill>
              </a:rPr>
            </a:br>
            <a:r>
              <a:rPr lang="fr-FR" sz="2400" dirty="0" smtClean="0">
                <a:solidFill>
                  <a:srgbClr val="0070C0"/>
                </a:solidFill>
              </a:rPr>
              <a:t>- Nous vous mettrons </a:t>
            </a:r>
            <a:r>
              <a:rPr lang="fr-FR" sz="2400" dirty="0" smtClean="0">
                <a:solidFill>
                  <a:srgbClr val="CC0099"/>
                </a:solidFill>
              </a:rPr>
              <a:t>en contact avec le référent officiel </a:t>
            </a:r>
            <a:r>
              <a:rPr lang="fr-FR" sz="2400" dirty="0" smtClean="0">
                <a:solidFill>
                  <a:srgbClr val="0070C0"/>
                </a:solidFill>
              </a:rPr>
              <a:t>qui vous guidera lors de l’examen de chronométrage.</a:t>
            </a:r>
            <a:endParaRPr lang="fr-FR" sz="2400" dirty="0">
              <a:solidFill>
                <a:srgbClr val="0070C0"/>
              </a:solidFill>
            </a:endParaRPr>
          </a:p>
        </p:txBody>
      </p:sp>
    </p:spTree>
    <p:extLst>
      <p:ext uri="{BB962C8B-B14F-4D97-AF65-F5344CB8AC3E}">
        <p14:creationId xmlns:p14="http://schemas.microsoft.com/office/powerpoint/2010/main" val="3962692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4194" name="AutoShape 2"/>
          <p:cNvSpPr>
            <a:spLocks noGrp="1" noChangeArrowheads="1"/>
          </p:cNvSpPr>
          <p:nvPr>
            <p:ph type="title"/>
          </p:nvPr>
        </p:nvSpPr>
        <p:spPr>
          <a:xfrm>
            <a:off x="560614" y="395514"/>
            <a:ext cx="8229600" cy="1143000"/>
          </a:xfrm>
        </p:spPr>
        <p:txBody>
          <a:bodyPr>
            <a:normAutofit/>
          </a:bodyPr>
          <a:lstStyle/>
          <a:p>
            <a:pPr algn="ctr"/>
            <a:r>
              <a:rPr lang="fr-FR" sz="4400" b="1" dirty="0">
                <a:solidFill>
                  <a:srgbClr val="CC0099"/>
                </a:solidFill>
              </a:rPr>
              <a:t>Les officiels « C » </a:t>
            </a:r>
          </a:p>
        </p:txBody>
      </p:sp>
      <p:sp>
        <p:nvSpPr>
          <p:cNvPr id="2" name="Rectangle 1"/>
          <p:cNvSpPr/>
          <p:nvPr/>
        </p:nvSpPr>
        <p:spPr>
          <a:xfrm>
            <a:off x="76200" y="1524000"/>
            <a:ext cx="9067800" cy="5047536"/>
          </a:xfrm>
          <a:prstGeom prst="rect">
            <a:avLst/>
          </a:prstGeom>
        </p:spPr>
        <p:txBody>
          <a:bodyPr wrap="square">
            <a:spAutoFit/>
          </a:bodyPr>
          <a:lstStyle/>
          <a:p>
            <a:r>
              <a:rPr lang="fr-FR" sz="2000" b="1" u="sng" dirty="0">
                <a:solidFill>
                  <a:srgbClr val="0070C0"/>
                </a:solidFill>
              </a:rPr>
              <a:t>Fonctions </a:t>
            </a:r>
            <a:r>
              <a:rPr lang="fr-FR" sz="2000" b="1" u="sng" dirty="0" smtClean="0">
                <a:solidFill>
                  <a:srgbClr val="0070C0"/>
                </a:solidFill>
              </a:rPr>
              <a:t>:</a:t>
            </a:r>
            <a:endParaRPr lang="fr-FR" sz="2000" dirty="0">
              <a:solidFill>
                <a:srgbClr val="0070C0"/>
              </a:solidFill>
            </a:endParaRPr>
          </a:p>
          <a:p>
            <a:r>
              <a:rPr lang="fr-FR" sz="2000" dirty="0">
                <a:solidFill>
                  <a:srgbClr val="0070C0"/>
                </a:solidFill>
              </a:rPr>
              <a:t>La </a:t>
            </a:r>
            <a:r>
              <a:rPr lang="fr-FR" sz="2000" dirty="0" smtClean="0">
                <a:solidFill>
                  <a:srgbClr val="0070C0"/>
                </a:solidFill>
              </a:rPr>
              <a:t>fonction </a:t>
            </a:r>
            <a:r>
              <a:rPr lang="fr-FR" sz="2000" dirty="0">
                <a:solidFill>
                  <a:srgbClr val="0070C0"/>
                </a:solidFill>
              </a:rPr>
              <a:t>pouvant être assurée par l'officiel C est celle de </a:t>
            </a:r>
            <a:r>
              <a:rPr lang="fr-FR" sz="2000" dirty="0" smtClean="0">
                <a:solidFill>
                  <a:srgbClr val="0070C0"/>
                </a:solidFill>
              </a:rPr>
              <a:t>chronométreur </a:t>
            </a:r>
            <a:endParaRPr lang="fr-FR" sz="2000" dirty="0" smtClean="0">
              <a:solidFill>
                <a:srgbClr val="0070C0"/>
              </a:solidFill>
            </a:endParaRPr>
          </a:p>
          <a:p>
            <a:r>
              <a:rPr lang="fr-FR" sz="2000" dirty="0" smtClean="0">
                <a:solidFill>
                  <a:srgbClr val="0070C0"/>
                </a:solidFill>
              </a:rPr>
              <a:t>(</a:t>
            </a:r>
            <a:r>
              <a:rPr lang="fr-FR" sz="2000" dirty="0" smtClean="0">
                <a:solidFill>
                  <a:srgbClr val="0070C0"/>
                </a:solidFill>
              </a:rPr>
              <a:t>14 ans).</a:t>
            </a:r>
            <a:endParaRPr lang="fr-FR" sz="2000" dirty="0">
              <a:solidFill>
                <a:srgbClr val="0070C0"/>
              </a:solidFill>
            </a:endParaRPr>
          </a:p>
          <a:p>
            <a:r>
              <a:rPr lang="fr-FR" sz="2000" dirty="0">
                <a:solidFill>
                  <a:srgbClr val="0070C0"/>
                </a:solidFill>
              </a:rPr>
              <a:t> </a:t>
            </a:r>
            <a:r>
              <a:rPr lang="fr-FR" sz="2000" b="1" u="sng" dirty="0" smtClean="0">
                <a:solidFill>
                  <a:srgbClr val="0070C0"/>
                </a:solidFill>
              </a:rPr>
              <a:t>Examen </a:t>
            </a:r>
            <a:r>
              <a:rPr lang="fr-FR" sz="2000" b="1" u="sng" dirty="0" smtClean="0">
                <a:solidFill>
                  <a:srgbClr val="0070C0"/>
                </a:solidFill>
              </a:rPr>
              <a:t>:</a:t>
            </a:r>
            <a:endParaRPr lang="fr-FR" sz="2000" dirty="0">
              <a:solidFill>
                <a:srgbClr val="0070C0"/>
              </a:solidFill>
            </a:endParaRPr>
          </a:p>
          <a:p>
            <a:r>
              <a:rPr lang="fr-FR" sz="2000" dirty="0">
                <a:solidFill>
                  <a:srgbClr val="0070C0"/>
                </a:solidFill>
              </a:rPr>
              <a:t>L'examen consiste en une épreuve pratique de chronométrage lors d'une compétition </a:t>
            </a:r>
            <a:r>
              <a:rPr lang="fr-FR" sz="2000" dirty="0">
                <a:solidFill>
                  <a:srgbClr val="0070C0"/>
                </a:solidFill>
              </a:rPr>
              <a:t>officielle (tests chrono sur 40 temps </a:t>
            </a:r>
            <a:r>
              <a:rPr lang="fr-FR" sz="2000" dirty="0" smtClean="0">
                <a:solidFill>
                  <a:srgbClr val="0070C0"/>
                </a:solidFill>
              </a:rPr>
              <a:t> = très facile ! 100% de réussite).</a:t>
            </a:r>
            <a:endParaRPr lang="fr-FR" sz="2000" dirty="0">
              <a:solidFill>
                <a:srgbClr val="0070C0"/>
              </a:solidFill>
            </a:endParaRPr>
          </a:p>
          <a:p>
            <a:r>
              <a:rPr lang="fr-FR" sz="2000" dirty="0">
                <a:solidFill>
                  <a:srgbClr val="0070C0"/>
                </a:solidFill>
              </a:rPr>
              <a:t> </a:t>
            </a:r>
            <a:endParaRPr lang="fr-FR" sz="2000" dirty="0" smtClean="0">
              <a:solidFill>
                <a:srgbClr val="0070C0"/>
              </a:solidFill>
            </a:endParaRPr>
          </a:p>
          <a:p>
            <a:r>
              <a:rPr lang="fr-FR" sz="2000" b="1" u="sng" dirty="0" smtClean="0">
                <a:solidFill>
                  <a:srgbClr val="0070C0"/>
                </a:solidFill>
              </a:rPr>
              <a:t>Modalités </a:t>
            </a:r>
            <a:r>
              <a:rPr lang="fr-FR" sz="2000" b="1" u="sng" dirty="0">
                <a:solidFill>
                  <a:srgbClr val="0070C0"/>
                </a:solidFill>
              </a:rPr>
              <a:t>: </a:t>
            </a:r>
            <a:endParaRPr lang="fr-FR" sz="2000" dirty="0">
              <a:solidFill>
                <a:srgbClr val="0070C0"/>
              </a:solidFill>
            </a:endParaRPr>
          </a:p>
          <a:p>
            <a:pPr marL="342900" indent="-342900">
              <a:buFont typeface="Arial" pitchFamily="34" charset="0"/>
              <a:buChar char="•"/>
            </a:pPr>
            <a:r>
              <a:rPr lang="fr-FR" dirty="0" smtClean="0">
                <a:solidFill>
                  <a:srgbClr val="CC0099"/>
                </a:solidFill>
              </a:rPr>
              <a:t>Pour </a:t>
            </a:r>
            <a:r>
              <a:rPr lang="fr-FR" dirty="0">
                <a:solidFill>
                  <a:srgbClr val="CC0099"/>
                </a:solidFill>
              </a:rPr>
              <a:t>l'épreuve pratique, </a:t>
            </a:r>
            <a:r>
              <a:rPr lang="fr-FR" dirty="0" smtClean="0">
                <a:solidFill>
                  <a:srgbClr val="0070C0"/>
                </a:solidFill>
              </a:rPr>
              <a:t>il sera </a:t>
            </a:r>
            <a:r>
              <a:rPr lang="fr-FR" b="1" dirty="0" smtClean="0">
                <a:solidFill>
                  <a:srgbClr val="0070C0"/>
                </a:solidFill>
              </a:rPr>
              <a:t>accompagné par le référent officiel </a:t>
            </a:r>
            <a:r>
              <a:rPr lang="fr-FR" dirty="0" smtClean="0">
                <a:solidFill>
                  <a:srgbClr val="0070C0"/>
                </a:solidFill>
              </a:rPr>
              <a:t>qui veillera à l’aider et répondre à toute ses questions lors de l’examen. </a:t>
            </a:r>
            <a:br>
              <a:rPr lang="fr-FR" dirty="0" smtClean="0">
                <a:solidFill>
                  <a:srgbClr val="0070C0"/>
                </a:solidFill>
              </a:rPr>
            </a:br>
            <a:r>
              <a:rPr lang="fr-FR" i="1" dirty="0" smtClean="0">
                <a:solidFill>
                  <a:srgbClr val="0070C0"/>
                </a:solidFill>
              </a:rPr>
              <a:t>Petite préparation pratique lors de l’échauffement des nageurs, aide à l’inscription sur la fiche du juge-arbitre, prêt d’un chronomètre club OCC.</a:t>
            </a:r>
          </a:p>
          <a:p>
            <a:pPr marL="342900" indent="-342900">
              <a:buFont typeface="Arial" pitchFamily="34" charset="0"/>
              <a:buChar char="•"/>
            </a:pPr>
            <a:r>
              <a:rPr lang="fr-FR" dirty="0" smtClean="0">
                <a:solidFill>
                  <a:srgbClr val="0070C0"/>
                </a:solidFill>
              </a:rPr>
              <a:t>Il </a:t>
            </a:r>
            <a:r>
              <a:rPr lang="fr-FR" b="1" dirty="0" smtClean="0">
                <a:solidFill>
                  <a:srgbClr val="0070C0"/>
                </a:solidFill>
              </a:rPr>
              <a:t>participera </a:t>
            </a:r>
            <a:r>
              <a:rPr lang="fr-FR" b="1" dirty="0">
                <a:solidFill>
                  <a:srgbClr val="0070C0"/>
                </a:solidFill>
              </a:rPr>
              <a:t>à l'essai des chronomètres lors de la formation du </a:t>
            </a:r>
            <a:r>
              <a:rPr lang="fr-FR" b="1" dirty="0" smtClean="0">
                <a:solidFill>
                  <a:srgbClr val="0070C0"/>
                </a:solidFill>
              </a:rPr>
              <a:t>jury </a:t>
            </a:r>
            <a:r>
              <a:rPr lang="fr-FR" dirty="0" smtClean="0">
                <a:solidFill>
                  <a:srgbClr val="0070C0"/>
                </a:solidFill>
              </a:rPr>
              <a:t>accompagné par </a:t>
            </a:r>
            <a:r>
              <a:rPr lang="fr-FR" dirty="0">
                <a:solidFill>
                  <a:srgbClr val="0070C0"/>
                </a:solidFill>
              </a:rPr>
              <a:t>le </a:t>
            </a:r>
            <a:r>
              <a:rPr lang="fr-FR" dirty="0" smtClean="0">
                <a:solidFill>
                  <a:srgbClr val="0070C0"/>
                </a:solidFill>
              </a:rPr>
              <a:t>réfèrent </a:t>
            </a:r>
            <a:r>
              <a:rPr lang="fr-FR" i="1" dirty="0" smtClean="0">
                <a:solidFill>
                  <a:srgbClr val="0070C0"/>
                </a:solidFill>
              </a:rPr>
              <a:t>(Etre présent à l’ouverture des portes comme les nageurs, chercher le Club OCC sur le bord des bassins, se présenter au réfèrent OCC pour s’inscrire pour le test) </a:t>
            </a:r>
            <a:endParaRPr lang="fr-FR" i="1" dirty="0">
              <a:solidFill>
                <a:srgbClr val="0070C0"/>
              </a:solidFill>
            </a:endParaRPr>
          </a:p>
          <a:p>
            <a:pPr marL="342900" indent="-342900">
              <a:buFont typeface="Arial" pitchFamily="34" charset="0"/>
              <a:buChar char="•"/>
            </a:pPr>
            <a:r>
              <a:rPr lang="fr-FR" dirty="0">
                <a:solidFill>
                  <a:srgbClr val="0070C0"/>
                </a:solidFill>
              </a:rPr>
              <a:t>Il sera ensuite </a:t>
            </a:r>
            <a:r>
              <a:rPr lang="fr-FR" b="1" dirty="0" smtClean="0">
                <a:solidFill>
                  <a:srgbClr val="0070C0"/>
                </a:solidFill>
              </a:rPr>
              <a:t>à une ligne d’eau </a:t>
            </a:r>
            <a:r>
              <a:rPr lang="fr-FR" b="1" dirty="0">
                <a:solidFill>
                  <a:srgbClr val="0070C0"/>
                </a:solidFill>
              </a:rPr>
              <a:t>avec deux officiels déjà </a:t>
            </a:r>
            <a:r>
              <a:rPr lang="fr-FR" b="1" dirty="0" smtClean="0">
                <a:solidFill>
                  <a:srgbClr val="0070C0"/>
                </a:solidFill>
              </a:rPr>
              <a:t>titulaires </a:t>
            </a:r>
            <a:r>
              <a:rPr lang="fr-FR" dirty="0" smtClean="0">
                <a:solidFill>
                  <a:srgbClr val="0070C0"/>
                </a:solidFill>
              </a:rPr>
              <a:t>pour faire les tests chrono sur 40 temps (40 départs/40 séries). </a:t>
            </a:r>
            <a:endParaRPr lang="fr-FR" dirty="0" smtClean="0">
              <a:solidFill>
                <a:srgbClr val="0070C0"/>
              </a:solidFill>
            </a:endParaRPr>
          </a:p>
        </p:txBody>
      </p:sp>
    </p:spTree>
    <p:extLst>
      <p:ext uri="{BB962C8B-B14F-4D97-AF65-F5344CB8AC3E}">
        <p14:creationId xmlns:p14="http://schemas.microsoft.com/office/powerpoint/2010/main" val="118714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71600"/>
            <a:ext cx="8763000" cy="5016758"/>
          </a:xfrm>
          <a:prstGeom prst="rect">
            <a:avLst/>
          </a:prstGeom>
        </p:spPr>
        <p:txBody>
          <a:bodyPr wrap="square">
            <a:spAutoFit/>
          </a:bodyPr>
          <a:lstStyle/>
          <a:p>
            <a:r>
              <a:rPr lang="fr-FR" sz="2400" b="1" u="sng" dirty="0">
                <a:solidFill>
                  <a:srgbClr val="0070C0"/>
                </a:solidFill>
              </a:rPr>
              <a:t>Modalités : </a:t>
            </a:r>
            <a:endParaRPr lang="fr-FR" sz="2400" dirty="0">
              <a:solidFill>
                <a:srgbClr val="0070C0"/>
              </a:solidFill>
            </a:endParaRPr>
          </a:p>
          <a:p>
            <a:endParaRPr lang="fr-FR" sz="1600" dirty="0" smtClean="0">
              <a:solidFill>
                <a:srgbClr val="0070C0"/>
              </a:solidFill>
            </a:endParaRPr>
          </a:p>
          <a:p>
            <a:r>
              <a:rPr lang="fr-FR" sz="2400" dirty="0" smtClean="0">
                <a:solidFill>
                  <a:srgbClr val="0070C0"/>
                </a:solidFill>
              </a:rPr>
              <a:t>Il </a:t>
            </a:r>
            <a:r>
              <a:rPr lang="fr-FR" sz="2400" dirty="0">
                <a:solidFill>
                  <a:srgbClr val="0070C0"/>
                </a:solidFill>
              </a:rPr>
              <a:t>devra remplir la fiche qui lui a été remise </a:t>
            </a:r>
            <a:r>
              <a:rPr lang="fr-FR" sz="2400" dirty="0" smtClean="0">
                <a:solidFill>
                  <a:srgbClr val="0070C0"/>
                </a:solidFill>
              </a:rPr>
              <a:t>pendant </a:t>
            </a:r>
            <a:r>
              <a:rPr lang="fr-FR" sz="2400" b="1" dirty="0">
                <a:solidFill>
                  <a:srgbClr val="0070C0"/>
                </a:solidFill>
              </a:rPr>
              <a:t>l'essai des chronomètres</a:t>
            </a:r>
            <a:r>
              <a:rPr lang="fr-FR" sz="2400" dirty="0" smtClean="0">
                <a:solidFill>
                  <a:srgbClr val="0070C0"/>
                </a:solidFill>
              </a:rPr>
              <a:t> </a:t>
            </a:r>
            <a:r>
              <a:rPr lang="fr-FR" sz="2400" dirty="0" smtClean="0">
                <a:solidFill>
                  <a:srgbClr val="0070C0"/>
                </a:solidFill>
              </a:rPr>
              <a:t>en </a:t>
            </a:r>
            <a:r>
              <a:rPr lang="fr-FR" sz="2400" dirty="0">
                <a:solidFill>
                  <a:srgbClr val="0070C0"/>
                </a:solidFill>
              </a:rPr>
              <a:t>notant le temps qu'il trouve </a:t>
            </a:r>
            <a:r>
              <a:rPr lang="fr-FR" sz="2400" dirty="0" smtClean="0">
                <a:solidFill>
                  <a:srgbClr val="0070C0"/>
                </a:solidFill>
              </a:rPr>
              <a:t/>
            </a:r>
            <a:br>
              <a:rPr lang="fr-FR" sz="2400" dirty="0" smtClean="0">
                <a:solidFill>
                  <a:srgbClr val="0070C0"/>
                </a:solidFill>
              </a:rPr>
            </a:br>
            <a:r>
              <a:rPr lang="fr-FR" sz="2400" dirty="0" smtClean="0">
                <a:solidFill>
                  <a:srgbClr val="0070C0"/>
                </a:solidFill>
              </a:rPr>
              <a:t>(</a:t>
            </a:r>
            <a:r>
              <a:rPr lang="fr-FR" sz="2400" dirty="0">
                <a:solidFill>
                  <a:srgbClr val="0070C0"/>
                </a:solidFill>
              </a:rPr>
              <a:t>40 </a:t>
            </a:r>
            <a:r>
              <a:rPr lang="fr-FR" sz="2400" dirty="0" smtClean="0">
                <a:solidFill>
                  <a:srgbClr val="0070C0"/>
                </a:solidFill>
              </a:rPr>
              <a:t>chrono à </a:t>
            </a:r>
            <a:r>
              <a:rPr lang="fr-FR" sz="2400" dirty="0" smtClean="0">
                <a:solidFill>
                  <a:srgbClr val="0070C0"/>
                </a:solidFill>
              </a:rPr>
              <a:t>faire correspondant à 40 départs ou 40 séries) </a:t>
            </a:r>
            <a:endParaRPr lang="fr-FR" sz="2400" dirty="0" smtClean="0">
              <a:solidFill>
                <a:srgbClr val="0070C0"/>
              </a:solidFill>
            </a:endParaRPr>
          </a:p>
          <a:p>
            <a:endParaRPr lang="fr-FR" sz="1600" dirty="0"/>
          </a:p>
          <a:p>
            <a:r>
              <a:rPr lang="fr-FR" sz="2400" dirty="0" smtClean="0">
                <a:solidFill>
                  <a:srgbClr val="CC0099"/>
                </a:solidFill>
              </a:rPr>
              <a:t>Tous </a:t>
            </a:r>
            <a:r>
              <a:rPr lang="fr-FR" sz="2400" dirty="0" smtClean="0">
                <a:solidFill>
                  <a:srgbClr val="CC0099"/>
                </a:solidFill>
              </a:rPr>
              <a:t>les temps ayant un écart </a:t>
            </a:r>
            <a:r>
              <a:rPr lang="fr-FR" sz="2400" dirty="0">
                <a:solidFill>
                  <a:srgbClr val="CC0099"/>
                </a:solidFill>
              </a:rPr>
              <a:t>: </a:t>
            </a:r>
            <a:endParaRPr lang="fr-FR" sz="2400" dirty="0" smtClean="0">
              <a:solidFill>
                <a:srgbClr val="CC0099"/>
              </a:solidFill>
            </a:endParaRPr>
          </a:p>
          <a:p>
            <a:endParaRPr lang="fr-FR" sz="2400" dirty="0" smtClean="0">
              <a:solidFill>
                <a:srgbClr val="CC0099"/>
              </a:solidFill>
            </a:endParaRPr>
          </a:p>
          <a:p>
            <a:r>
              <a:rPr lang="fr-FR" sz="2400" dirty="0" smtClean="0">
                <a:solidFill>
                  <a:srgbClr val="CC0099"/>
                </a:solidFill>
                <a:sym typeface="Symbol"/>
              </a:rPr>
              <a:t></a:t>
            </a:r>
            <a:r>
              <a:rPr lang="fr-FR" sz="2400" baseline="-25000" dirty="0">
                <a:solidFill>
                  <a:srgbClr val="CC0099"/>
                </a:solidFill>
              </a:rPr>
              <a:t> temps officiel </a:t>
            </a:r>
            <a:r>
              <a:rPr lang="fr-FR" sz="2400" dirty="0" smtClean="0">
                <a:solidFill>
                  <a:srgbClr val="CC0099"/>
                </a:solidFill>
              </a:rPr>
              <a:t>-9/100</a:t>
            </a:r>
            <a:r>
              <a:rPr lang="fr-FR" sz="2400" baseline="30000" dirty="0" smtClean="0">
                <a:solidFill>
                  <a:srgbClr val="CC0099"/>
                </a:solidFill>
              </a:rPr>
              <a:t>ème</a:t>
            </a:r>
            <a:r>
              <a:rPr lang="fr-FR" sz="2400" dirty="0" smtClean="0">
                <a:solidFill>
                  <a:srgbClr val="CC0099"/>
                </a:solidFill>
              </a:rPr>
              <a:t> &lt;</a:t>
            </a:r>
            <a:r>
              <a:rPr lang="fr-FR" sz="2400" dirty="0">
                <a:solidFill>
                  <a:srgbClr val="CC0099"/>
                </a:solidFill>
                <a:sym typeface="Symbol"/>
              </a:rPr>
              <a:t> </a:t>
            </a:r>
            <a:r>
              <a:rPr lang="fr-FR" sz="2400" dirty="0" smtClean="0">
                <a:solidFill>
                  <a:srgbClr val="CC0099"/>
                </a:solidFill>
              </a:rPr>
              <a:t> </a:t>
            </a:r>
            <a:r>
              <a:rPr lang="fr-FR" sz="2400" baseline="-25000" dirty="0" smtClean="0">
                <a:solidFill>
                  <a:srgbClr val="CC0099"/>
                </a:solidFill>
              </a:rPr>
              <a:t>temps </a:t>
            </a:r>
            <a:r>
              <a:rPr lang="fr-FR" sz="2400" baseline="-25000" dirty="0" smtClean="0">
                <a:solidFill>
                  <a:srgbClr val="CC0099"/>
                </a:solidFill>
              </a:rPr>
              <a:t>chrono stagiaire </a:t>
            </a:r>
            <a:r>
              <a:rPr lang="fr-FR" sz="2400" dirty="0" smtClean="0">
                <a:solidFill>
                  <a:srgbClr val="CC0099"/>
                </a:solidFill>
              </a:rPr>
              <a:t>&lt;</a:t>
            </a:r>
            <a:r>
              <a:rPr lang="fr-FR" sz="2400" dirty="0" smtClean="0">
                <a:solidFill>
                  <a:srgbClr val="CC0099"/>
                </a:solidFill>
                <a:sym typeface="Symbol"/>
              </a:rPr>
              <a:t> </a:t>
            </a:r>
            <a:r>
              <a:rPr lang="fr-FR" sz="2400" dirty="0">
                <a:solidFill>
                  <a:srgbClr val="CC0099"/>
                </a:solidFill>
                <a:sym typeface="Symbol"/>
              </a:rPr>
              <a:t> </a:t>
            </a:r>
            <a:r>
              <a:rPr lang="fr-FR" sz="2400" baseline="-25000" dirty="0">
                <a:solidFill>
                  <a:srgbClr val="CC0099"/>
                </a:solidFill>
              </a:rPr>
              <a:t>temps officiel </a:t>
            </a:r>
            <a:r>
              <a:rPr lang="fr-FR" sz="2400" dirty="0" smtClean="0">
                <a:solidFill>
                  <a:srgbClr val="CC0099"/>
                </a:solidFill>
              </a:rPr>
              <a:t>+9/100</a:t>
            </a:r>
            <a:r>
              <a:rPr lang="fr-FR" sz="2400" baseline="30000" dirty="0" smtClean="0">
                <a:solidFill>
                  <a:srgbClr val="CC0099"/>
                </a:solidFill>
              </a:rPr>
              <a:t>ème    </a:t>
            </a:r>
          </a:p>
          <a:p>
            <a:r>
              <a:rPr lang="fr-FR" sz="2400" b="1" baseline="30000" dirty="0">
                <a:solidFill>
                  <a:srgbClr val="CC0099"/>
                </a:solidFill>
              </a:rPr>
              <a:t> </a:t>
            </a:r>
            <a:r>
              <a:rPr lang="fr-FR" sz="2400" b="1" baseline="30000" dirty="0" smtClean="0">
                <a:solidFill>
                  <a:srgbClr val="CC0099"/>
                </a:solidFill>
              </a:rPr>
              <a:t>                                   </a:t>
            </a:r>
            <a:r>
              <a:rPr lang="fr-FR" sz="2400" b="1" dirty="0" smtClean="0">
                <a:solidFill>
                  <a:srgbClr val="CC0099"/>
                </a:solidFill>
              </a:rPr>
              <a:t>Ces t</a:t>
            </a:r>
            <a:r>
              <a:rPr lang="fr-FR" sz="2400" b="1" dirty="0" smtClean="0">
                <a:solidFill>
                  <a:srgbClr val="CC0099"/>
                </a:solidFill>
              </a:rPr>
              <a:t>emps chrono du stagiaire sont</a:t>
            </a:r>
            <a:r>
              <a:rPr lang="fr-FR" sz="2400" b="1" baseline="30000" dirty="0" smtClean="0">
                <a:solidFill>
                  <a:srgbClr val="CC0099"/>
                </a:solidFill>
              </a:rPr>
              <a:t> </a:t>
            </a:r>
            <a:r>
              <a:rPr lang="fr-FR" sz="2400" b="1" dirty="0" smtClean="0">
                <a:solidFill>
                  <a:srgbClr val="CC0099"/>
                </a:solidFill>
              </a:rPr>
              <a:t>OK!!!</a:t>
            </a:r>
          </a:p>
          <a:p>
            <a:endParaRPr lang="fr-FR" sz="2400" dirty="0" smtClean="0">
              <a:solidFill>
                <a:srgbClr val="CC0099"/>
              </a:solidFill>
            </a:endParaRPr>
          </a:p>
          <a:p>
            <a:r>
              <a:rPr lang="fr-FR" sz="2400" dirty="0" smtClean="0">
                <a:solidFill>
                  <a:srgbClr val="CC0099"/>
                </a:solidFill>
              </a:rPr>
              <a:t>Pas </a:t>
            </a:r>
            <a:r>
              <a:rPr lang="fr-FR" sz="2400" dirty="0">
                <a:solidFill>
                  <a:srgbClr val="CC0099"/>
                </a:solidFill>
              </a:rPr>
              <a:t>plus de 10 écarts de temps supérieurs ou égaux à </a:t>
            </a:r>
            <a:r>
              <a:rPr lang="fr-FR" sz="2400" dirty="0" smtClean="0">
                <a:solidFill>
                  <a:srgbClr val="CC0099"/>
                </a:solidFill>
              </a:rPr>
              <a:t>± 10/100</a:t>
            </a:r>
            <a:r>
              <a:rPr lang="fr-FR" sz="2400" baseline="30000" dirty="0" smtClean="0">
                <a:solidFill>
                  <a:srgbClr val="CC0099"/>
                </a:solidFill>
              </a:rPr>
              <a:t>ème</a:t>
            </a:r>
            <a:r>
              <a:rPr lang="fr-FR" sz="2400" dirty="0" smtClean="0">
                <a:solidFill>
                  <a:srgbClr val="CC0099"/>
                </a:solidFill>
              </a:rPr>
              <a:t> </a:t>
            </a:r>
          </a:p>
          <a:p>
            <a:endParaRPr lang="fr-FR" sz="2400" dirty="0">
              <a:solidFill>
                <a:srgbClr val="CC0099"/>
              </a:solidFill>
            </a:endParaRPr>
          </a:p>
          <a:p>
            <a:r>
              <a:rPr lang="fr-FR" sz="2400" dirty="0" smtClean="0">
                <a:solidFill>
                  <a:srgbClr val="CC0099"/>
                </a:solidFill>
              </a:rPr>
              <a:t>Pas </a:t>
            </a:r>
            <a:r>
              <a:rPr lang="fr-FR" sz="2400" dirty="0">
                <a:solidFill>
                  <a:srgbClr val="CC0099"/>
                </a:solidFill>
              </a:rPr>
              <a:t>plus de </a:t>
            </a:r>
            <a:r>
              <a:rPr lang="fr-FR" sz="2400" dirty="0" smtClean="0">
                <a:solidFill>
                  <a:srgbClr val="CC0099"/>
                </a:solidFill>
              </a:rPr>
              <a:t>2 écart </a:t>
            </a:r>
            <a:r>
              <a:rPr lang="fr-FR" sz="2400" dirty="0">
                <a:solidFill>
                  <a:srgbClr val="CC0099"/>
                </a:solidFill>
              </a:rPr>
              <a:t>de temps de </a:t>
            </a:r>
            <a:r>
              <a:rPr lang="fr-FR" sz="2400" dirty="0">
                <a:solidFill>
                  <a:srgbClr val="CC0099"/>
                </a:solidFill>
              </a:rPr>
              <a:t>± 40/100</a:t>
            </a:r>
            <a:r>
              <a:rPr lang="fr-FR" sz="2400" baseline="30000" dirty="0" smtClean="0">
                <a:solidFill>
                  <a:srgbClr val="CC0099"/>
                </a:solidFill>
              </a:rPr>
              <a:t>ème</a:t>
            </a:r>
            <a:r>
              <a:rPr lang="fr-FR" sz="2400" dirty="0" smtClean="0">
                <a:solidFill>
                  <a:srgbClr val="CC0099"/>
                </a:solidFill>
              </a:rPr>
              <a:t> </a:t>
            </a:r>
            <a:r>
              <a:rPr lang="fr-FR" sz="2400" dirty="0" smtClean="0">
                <a:solidFill>
                  <a:srgbClr val="CC0099"/>
                </a:solidFill>
              </a:rPr>
              <a:t>sinon éliminé</a:t>
            </a:r>
            <a:endParaRPr lang="fr-FR" sz="2400" dirty="0">
              <a:solidFill>
                <a:srgbClr val="CC0099"/>
              </a:solidFill>
            </a:endParaRPr>
          </a:p>
        </p:txBody>
      </p:sp>
      <p:sp>
        <p:nvSpPr>
          <p:cNvPr id="5" name="AutoShape 2"/>
          <p:cNvSpPr>
            <a:spLocks noGrp="1" noChangeArrowheads="1"/>
          </p:cNvSpPr>
          <p:nvPr>
            <p:ph type="title"/>
          </p:nvPr>
        </p:nvSpPr>
        <p:spPr>
          <a:xfrm>
            <a:off x="533400" y="228600"/>
            <a:ext cx="8229600" cy="1143000"/>
          </a:xfrm>
        </p:spPr>
        <p:txBody>
          <a:bodyPr>
            <a:normAutofit/>
          </a:bodyPr>
          <a:lstStyle/>
          <a:p>
            <a:pPr algn="ctr"/>
            <a:r>
              <a:rPr lang="fr-FR" sz="4400" b="1" dirty="0">
                <a:solidFill>
                  <a:srgbClr val="CC0099"/>
                </a:solidFill>
              </a:rPr>
              <a:t>Les officiels « C » </a:t>
            </a:r>
          </a:p>
        </p:txBody>
      </p:sp>
    </p:spTree>
    <p:extLst>
      <p:ext uri="{BB962C8B-B14F-4D97-AF65-F5344CB8AC3E}">
        <p14:creationId xmlns:p14="http://schemas.microsoft.com/office/powerpoint/2010/main" val="1840040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Grp="1" noChangeArrowheads="1"/>
          </p:cNvSpPr>
          <p:nvPr>
            <p:ph type="title"/>
          </p:nvPr>
        </p:nvSpPr>
        <p:spPr>
          <a:xfrm>
            <a:off x="533400" y="228600"/>
            <a:ext cx="8229600" cy="1143000"/>
          </a:xfrm>
        </p:spPr>
        <p:txBody>
          <a:bodyPr>
            <a:normAutofit/>
          </a:bodyPr>
          <a:lstStyle/>
          <a:p>
            <a:pPr algn="ctr"/>
            <a:r>
              <a:rPr lang="fr-FR" sz="4400" b="1" dirty="0">
                <a:solidFill>
                  <a:srgbClr val="CC0099"/>
                </a:solidFill>
              </a:rPr>
              <a:t>Les officiels « C » </a:t>
            </a:r>
          </a:p>
        </p:txBody>
      </p:sp>
      <p:sp>
        <p:nvSpPr>
          <p:cNvPr id="6" name="ZoneTexte 5"/>
          <p:cNvSpPr txBox="1"/>
          <p:nvPr/>
        </p:nvSpPr>
        <p:spPr>
          <a:xfrm>
            <a:off x="0" y="1447800"/>
            <a:ext cx="9144000" cy="5324535"/>
          </a:xfrm>
          <a:prstGeom prst="rect">
            <a:avLst/>
          </a:prstGeom>
          <a:noFill/>
        </p:spPr>
        <p:txBody>
          <a:bodyPr wrap="square" rtlCol="0">
            <a:spAutoFit/>
          </a:bodyPr>
          <a:lstStyle/>
          <a:p>
            <a:endParaRPr lang="fr-FR" dirty="0" smtClean="0">
              <a:solidFill>
                <a:srgbClr val="0070C0"/>
              </a:solidFill>
            </a:endParaRPr>
          </a:p>
          <a:p>
            <a:r>
              <a:rPr lang="fr-FR" b="1" i="1" dirty="0" smtClean="0">
                <a:solidFill>
                  <a:srgbClr val="0070C0"/>
                </a:solidFill>
              </a:rPr>
              <a:t>Temps officiel </a:t>
            </a:r>
          </a:p>
          <a:p>
            <a:pPr algn="ctr"/>
            <a:r>
              <a:rPr lang="fr-FR" b="1" dirty="0" smtClean="0">
                <a:solidFill>
                  <a:srgbClr val="0070C0"/>
                </a:solidFill>
              </a:rPr>
              <a:t>2’30”42 (“vrai temps”)</a:t>
            </a:r>
          </a:p>
          <a:p>
            <a:pPr algn="ctr"/>
            <a:endParaRPr lang="fr-FR" dirty="0" smtClean="0">
              <a:solidFill>
                <a:srgbClr val="0070C0"/>
              </a:solidFill>
            </a:endParaRPr>
          </a:p>
          <a:p>
            <a:pPr marL="285750" indent="-285750" algn="ctr">
              <a:buFont typeface="Arial" pitchFamily="34" charset="0"/>
              <a:buChar char="•"/>
            </a:pPr>
            <a:r>
              <a:rPr lang="fr-FR" dirty="0" smtClean="0">
                <a:solidFill>
                  <a:srgbClr val="0070C0"/>
                </a:solidFill>
              </a:rPr>
              <a:t>Correspond à la moyenne des 2 chronométreurs officiels </a:t>
            </a:r>
          </a:p>
          <a:p>
            <a:pPr algn="ctr"/>
            <a:r>
              <a:rPr lang="fr-FR" dirty="0" smtClean="0">
                <a:solidFill>
                  <a:srgbClr val="0070C0"/>
                </a:solidFill>
              </a:rPr>
              <a:t>de la ligne d’eau du stagiaire </a:t>
            </a:r>
          </a:p>
          <a:p>
            <a:pPr algn="ctr"/>
            <a:r>
              <a:rPr lang="fr-FR" dirty="0" smtClean="0">
                <a:solidFill>
                  <a:srgbClr val="0070C0"/>
                </a:solidFill>
              </a:rPr>
              <a:t>Chrono 1 = 2’ 30 ’’ 37</a:t>
            </a:r>
          </a:p>
          <a:p>
            <a:pPr algn="ctr"/>
            <a:r>
              <a:rPr lang="fr-FR" dirty="0">
                <a:solidFill>
                  <a:srgbClr val="0070C0"/>
                </a:solidFill>
              </a:rPr>
              <a:t>Chrono </a:t>
            </a:r>
            <a:r>
              <a:rPr lang="fr-FR" dirty="0" smtClean="0">
                <a:solidFill>
                  <a:srgbClr val="0070C0"/>
                </a:solidFill>
              </a:rPr>
              <a:t>2 </a:t>
            </a:r>
            <a:r>
              <a:rPr lang="fr-FR" dirty="0">
                <a:solidFill>
                  <a:srgbClr val="0070C0"/>
                </a:solidFill>
              </a:rPr>
              <a:t>= 2’ 30 ’’ </a:t>
            </a:r>
            <a:r>
              <a:rPr lang="fr-FR" dirty="0" smtClean="0">
                <a:solidFill>
                  <a:srgbClr val="0070C0"/>
                </a:solidFill>
              </a:rPr>
              <a:t>47      </a:t>
            </a:r>
            <a:r>
              <a:rPr lang="fr-FR" dirty="0" smtClean="0">
                <a:solidFill>
                  <a:srgbClr val="CC0099"/>
                </a:solidFill>
              </a:rPr>
              <a:t>moyenne des 2 = </a:t>
            </a:r>
            <a:r>
              <a:rPr lang="fr-FR" b="1" dirty="0">
                <a:solidFill>
                  <a:srgbClr val="CC0099"/>
                </a:solidFill>
              </a:rPr>
              <a:t>2’30”42</a:t>
            </a:r>
            <a:endParaRPr lang="fr-FR" dirty="0">
              <a:solidFill>
                <a:srgbClr val="CC0099"/>
              </a:solidFill>
            </a:endParaRPr>
          </a:p>
          <a:p>
            <a:pPr algn="ctr"/>
            <a:endParaRPr lang="fr-FR" dirty="0" smtClean="0">
              <a:solidFill>
                <a:srgbClr val="0070C0"/>
              </a:solidFill>
            </a:endParaRPr>
          </a:p>
          <a:p>
            <a:pPr marL="285750" indent="-285750" algn="ctr">
              <a:buFont typeface="Arial" pitchFamily="34" charset="0"/>
              <a:buChar char="•"/>
            </a:pPr>
            <a:r>
              <a:rPr lang="fr-FR" dirty="0" smtClean="0">
                <a:solidFill>
                  <a:srgbClr val="0070C0"/>
                </a:solidFill>
              </a:rPr>
              <a:t>Ou si trois chronométreurs  sur la ligne d’eau = au temps intermédiaire du 3ème chronométreurs entre les deux extrêmes </a:t>
            </a:r>
          </a:p>
          <a:p>
            <a:pPr algn="ctr"/>
            <a:r>
              <a:rPr lang="fr-FR" dirty="0" smtClean="0">
                <a:solidFill>
                  <a:srgbClr val="0070C0"/>
                </a:solidFill>
              </a:rPr>
              <a:t>Chrono </a:t>
            </a:r>
            <a:r>
              <a:rPr lang="fr-FR" dirty="0">
                <a:solidFill>
                  <a:srgbClr val="0070C0"/>
                </a:solidFill>
              </a:rPr>
              <a:t>1 = </a:t>
            </a:r>
            <a:r>
              <a:rPr lang="fr-FR" dirty="0" smtClean="0">
                <a:solidFill>
                  <a:srgbClr val="0070C0"/>
                </a:solidFill>
              </a:rPr>
              <a:t>2’30</a:t>
            </a:r>
            <a:r>
              <a:rPr lang="fr-FR" dirty="0">
                <a:solidFill>
                  <a:srgbClr val="0070C0"/>
                </a:solidFill>
              </a:rPr>
              <a:t> ’</a:t>
            </a:r>
            <a:r>
              <a:rPr lang="fr-FR" dirty="0" smtClean="0">
                <a:solidFill>
                  <a:srgbClr val="0070C0"/>
                </a:solidFill>
              </a:rPr>
              <a:t>’37</a:t>
            </a:r>
            <a:endParaRPr lang="fr-FR" dirty="0">
              <a:solidFill>
                <a:srgbClr val="0070C0"/>
              </a:solidFill>
            </a:endParaRPr>
          </a:p>
          <a:p>
            <a:pPr algn="ctr"/>
            <a:r>
              <a:rPr lang="fr-FR" dirty="0" smtClean="0">
                <a:solidFill>
                  <a:srgbClr val="CC0099"/>
                </a:solidFill>
              </a:rPr>
              <a:t>		        Chrono </a:t>
            </a:r>
            <a:r>
              <a:rPr lang="fr-FR" dirty="0">
                <a:solidFill>
                  <a:srgbClr val="CC0099"/>
                </a:solidFill>
              </a:rPr>
              <a:t>2 = </a:t>
            </a:r>
            <a:r>
              <a:rPr lang="fr-FR" dirty="0" smtClean="0">
                <a:solidFill>
                  <a:srgbClr val="CC0099"/>
                </a:solidFill>
              </a:rPr>
              <a:t>2’30</a:t>
            </a:r>
            <a:r>
              <a:rPr lang="fr-FR" dirty="0">
                <a:solidFill>
                  <a:srgbClr val="CC0099"/>
                </a:solidFill>
              </a:rPr>
              <a:t> ’</a:t>
            </a:r>
            <a:r>
              <a:rPr lang="fr-FR" dirty="0" smtClean="0">
                <a:solidFill>
                  <a:srgbClr val="CC0099"/>
                </a:solidFill>
              </a:rPr>
              <a:t>’42 (temps intermédiaire)</a:t>
            </a:r>
          </a:p>
          <a:p>
            <a:pPr algn="ctr"/>
            <a:r>
              <a:rPr lang="fr-FR" dirty="0" smtClean="0">
                <a:solidFill>
                  <a:srgbClr val="0070C0"/>
                </a:solidFill>
              </a:rPr>
              <a:t>Chrono 3 = 2’30</a:t>
            </a:r>
            <a:r>
              <a:rPr lang="fr-FR" dirty="0">
                <a:solidFill>
                  <a:srgbClr val="0070C0"/>
                </a:solidFill>
              </a:rPr>
              <a:t> ’</a:t>
            </a:r>
            <a:r>
              <a:rPr lang="fr-FR" dirty="0" smtClean="0">
                <a:solidFill>
                  <a:srgbClr val="0070C0"/>
                </a:solidFill>
              </a:rPr>
              <a:t>’53</a:t>
            </a:r>
          </a:p>
          <a:p>
            <a:pPr algn="ctr"/>
            <a:endParaRPr lang="fr-FR" sz="800" dirty="0">
              <a:solidFill>
                <a:srgbClr val="0070C0"/>
              </a:solidFill>
            </a:endParaRPr>
          </a:p>
          <a:p>
            <a:pPr algn="just"/>
            <a:r>
              <a:rPr lang="fr-FR" sz="1600" i="1" dirty="0" smtClean="0">
                <a:solidFill>
                  <a:srgbClr val="0070C0"/>
                </a:solidFill>
              </a:rPr>
              <a:t>Info déroulement : </a:t>
            </a:r>
            <a:r>
              <a:rPr lang="fr-FR" sz="1600" i="1" dirty="0" smtClean="0">
                <a:solidFill>
                  <a:srgbClr val="0070C0"/>
                </a:solidFill>
              </a:rPr>
              <a:t>L</a:t>
            </a:r>
            <a:r>
              <a:rPr lang="fr-FR" sz="1600" i="1" dirty="0" smtClean="0">
                <a:solidFill>
                  <a:srgbClr val="0070C0"/>
                </a:solidFill>
              </a:rPr>
              <a:t>a </a:t>
            </a:r>
            <a:r>
              <a:rPr lang="fr-FR" sz="1600" i="1" dirty="0">
                <a:solidFill>
                  <a:srgbClr val="0070C0"/>
                </a:solidFill>
              </a:rPr>
              <a:t>fiche d’engagement du nageur </a:t>
            </a:r>
            <a:r>
              <a:rPr lang="fr-FR" sz="1600" i="1" dirty="0" smtClean="0">
                <a:solidFill>
                  <a:srgbClr val="0070C0"/>
                </a:solidFill>
              </a:rPr>
              <a:t>est donné </a:t>
            </a:r>
            <a:r>
              <a:rPr lang="fr-FR" sz="1600" i="1" dirty="0">
                <a:solidFill>
                  <a:srgbClr val="0070C0"/>
                </a:solidFill>
              </a:rPr>
              <a:t>par le nageur en arrivant sur sa </a:t>
            </a:r>
            <a:r>
              <a:rPr lang="fr-FR" sz="1600" i="1" dirty="0" smtClean="0">
                <a:solidFill>
                  <a:srgbClr val="0070C0"/>
                </a:solidFill>
              </a:rPr>
              <a:t>ligne d’eau juste avant de nager, le chronométreur doit interroger le nageur sur son nom et vérifier sa série et sa ligne d’eau afin d’éviter tout problème au nageur (surtout pour les petits et les relais en vérifiant l’ordre du relais avec les prénoms). Les </a:t>
            </a:r>
            <a:r>
              <a:rPr lang="fr-FR" sz="1600" i="1" dirty="0">
                <a:solidFill>
                  <a:srgbClr val="0070C0"/>
                </a:solidFill>
              </a:rPr>
              <a:t>temps chrono (1, 2, 3) et le temps officiel </a:t>
            </a:r>
            <a:r>
              <a:rPr lang="fr-FR" sz="1600" b="1" i="1" dirty="0">
                <a:solidFill>
                  <a:srgbClr val="0070C0"/>
                </a:solidFill>
              </a:rPr>
              <a:t>2’30”42 </a:t>
            </a:r>
            <a:r>
              <a:rPr lang="fr-FR" sz="1600" i="1" dirty="0">
                <a:solidFill>
                  <a:srgbClr val="0070C0"/>
                </a:solidFill>
              </a:rPr>
              <a:t>seront marqués par les chronométreurs titulaires. </a:t>
            </a:r>
            <a:endParaRPr lang="fr-FR" sz="1600" i="1" dirty="0">
              <a:solidFill>
                <a:srgbClr val="0070C0"/>
              </a:solidFill>
            </a:endParaRPr>
          </a:p>
        </p:txBody>
      </p:sp>
      <p:sp>
        <p:nvSpPr>
          <p:cNvPr id="3" name="Rectangle 2"/>
          <p:cNvSpPr/>
          <p:nvPr/>
        </p:nvSpPr>
        <p:spPr>
          <a:xfrm>
            <a:off x="1921" y="1219200"/>
            <a:ext cx="1644425" cy="523220"/>
          </a:xfrm>
          <a:prstGeom prst="rect">
            <a:avLst/>
          </a:prstGeom>
        </p:spPr>
        <p:txBody>
          <a:bodyPr wrap="none">
            <a:spAutoFit/>
          </a:bodyPr>
          <a:lstStyle/>
          <a:p>
            <a:r>
              <a:rPr lang="fr-FR" sz="2800" b="1" dirty="0" smtClean="0">
                <a:solidFill>
                  <a:srgbClr val="CC0099"/>
                </a:solidFill>
              </a:rPr>
              <a:t>Exemple</a:t>
            </a:r>
            <a:endParaRPr lang="fr-FR" sz="2800" b="1" dirty="0">
              <a:solidFill>
                <a:srgbClr val="CC0099"/>
              </a:solidFill>
            </a:endParaRPr>
          </a:p>
        </p:txBody>
      </p:sp>
    </p:spTree>
    <p:extLst>
      <p:ext uri="{BB962C8B-B14F-4D97-AF65-F5344CB8AC3E}">
        <p14:creationId xmlns:p14="http://schemas.microsoft.com/office/powerpoint/2010/main" val="1469422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5" name="AutoShape 2"/>
          <p:cNvSpPr>
            <a:spLocks noGrp="1" noChangeArrowheads="1"/>
          </p:cNvSpPr>
          <p:nvPr>
            <p:ph type="title"/>
          </p:nvPr>
        </p:nvSpPr>
        <p:spPr>
          <a:xfrm>
            <a:off x="533400" y="14514"/>
            <a:ext cx="8229600" cy="1143000"/>
          </a:xfrm>
        </p:spPr>
        <p:txBody>
          <a:bodyPr>
            <a:normAutofit/>
          </a:bodyPr>
          <a:lstStyle/>
          <a:p>
            <a:pPr algn="ctr"/>
            <a:r>
              <a:rPr lang="fr-FR" sz="4400" b="1" dirty="0">
                <a:solidFill>
                  <a:srgbClr val="CC0099"/>
                </a:solidFill>
              </a:rPr>
              <a:t>Les officiels « C » </a:t>
            </a:r>
          </a:p>
        </p:txBody>
      </p:sp>
      <p:sp>
        <p:nvSpPr>
          <p:cNvPr id="6" name="ZoneTexte 5"/>
          <p:cNvSpPr txBox="1"/>
          <p:nvPr/>
        </p:nvSpPr>
        <p:spPr>
          <a:xfrm>
            <a:off x="194259" y="2209800"/>
            <a:ext cx="8686800" cy="646331"/>
          </a:xfrm>
          <a:prstGeom prst="rect">
            <a:avLst/>
          </a:prstGeom>
          <a:noFill/>
        </p:spPr>
        <p:txBody>
          <a:bodyPr wrap="square" rtlCol="0">
            <a:spAutoFit/>
          </a:bodyPr>
          <a:lstStyle/>
          <a:p>
            <a:pPr marL="285750" indent="-285750">
              <a:buFont typeface="Arial" pitchFamily="34" charset="0"/>
              <a:buChar char="•"/>
            </a:pPr>
            <a:r>
              <a:rPr lang="fr-FR" b="1" i="1" dirty="0" smtClean="0">
                <a:solidFill>
                  <a:srgbClr val="0070C0"/>
                </a:solidFill>
              </a:rPr>
              <a:t>Temps officiel </a:t>
            </a:r>
          </a:p>
          <a:p>
            <a:pPr algn="ctr"/>
            <a:r>
              <a:rPr lang="fr-FR" b="1" dirty="0" smtClean="0">
                <a:solidFill>
                  <a:srgbClr val="0070C0"/>
                </a:solidFill>
              </a:rPr>
              <a:t>2’30”42 </a:t>
            </a:r>
            <a:r>
              <a:rPr lang="fr-FR" dirty="0" smtClean="0">
                <a:solidFill>
                  <a:srgbClr val="0070C0"/>
                </a:solidFill>
              </a:rPr>
              <a:t>(“vrai temps” indiqué sur la fiche d’engagement du nageur à la fin de la course)</a:t>
            </a:r>
          </a:p>
        </p:txBody>
      </p:sp>
      <p:grpSp>
        <p:nvGrpSpPr>
          <p:cNvPr id="7" name="Groupe 6"/>
          <p:cNvGrpSpPr/>
          <p:nvPr/>
        </p:nvGrpSpPr>
        <p:grpSpPr>
          <a:xfrm>
            <a:off x="194259" y="3048000"/>
            <a:ext cx="8949741" cy="2883932"/>
            <a:chOff x="3918069" y="4038600"/>
            <a:chExt cx="8949741" cy="2883932"/>
          </a:xfrm>
        </p:grpSpPr>
        <p:sp>
          <p:nvSpPr>
            <p:cNvPr id="8" name="ZoneTexte 7"/>
            <p:cNvSpPr txBox="1"/>
            <p:nvPr/>
          </p:nvSpPr>
          <p:spPr>
            <a:xfrm>
              <a:off x="4451469" y="4572000"/>
              <a:ext cx="8229600" cy="646331"/>
            </a:xfrm>
            <a:prstGeom prst="rect">
              <a:avLst/>
            </a:prstGeom>
            <a:noFill/>
          </p:spPr>
          <p:txBody>
            <a:bodyPr wrap="square" rtlCol="0">
              <a:spAutoFit/>
            </a:bodyPr>
            <a:lstStyle/>
            <a:p>
              <a:r>
                <a:rPr lang="en-US" dirty="0" smtClean="0">
                  <a:solidFill>
                    <a:srgbClr val="CC0099"/>
                  </a:solidFill>
                  <a:sym typeface="Wingdings"/>
                </a:rPr>
                <a:t>    </a:t>
              </a:r>
              <a:r>
                <a:rPr lang="en-US" b="1" dirty="0" smtClean="0">
                  <a:solidFill>
                    <a:srgbClr val="CC0099"/>
                  </a:solidFill>
                  <a:sym typeface="Wingdings"/>
                </a:rPr>
                <a:t>OK</a:t>
              </a:r>
              <a:r>
                <a:rPr lang="en-US" dirty="0" smtClean="0">
                  <a:solidFill>
                    <a:srgbClr val="CC0099"/>
                  </a:solidFill>
                  <a:sym typeface="Wingdings"/>
                </a:rPr>
                <a:t>   </a:t>
              </a:r>
              <a:r>
                <a:rPr lang="en-US" dirty="0" err="1" smtClean="0">
                  <a:solidFill>
                    <a:srgbClr val="CC0099"/>
                  </a:solidFill>
                  <a:sym typeface="Wingdings"/>
                </a:rPr>
                <a:t>si</a:t>
              </a:r>
              <a:r>
                <a:rPr lang="en-US" dirty="0" smtClean="0">
                  <a:solidFill>
                    <a:srgbClr val="CC0099"/>
                  </a:solidFill>
                  <a:sym typeface="Wingdings"/>
                </a:rPr>
                <a:t>   </a:t>
              </a:r>
              <a:r>
                <a:rPr lang="en-US" dirty="0" smtClean="0">
                  <a:solidFill>
                    <a:srgbClr val="CC0099"/>
                  </a:solidFill>
                </a:rPr>
                <a:t>2’30”33 </a:t>
              </a:r>
              <a:r>
                <a:rPr lang="en-US" dirty="0" smtClean="0">
                  <a:solidFill>
                    <a:srgbClr val="CC0099"/>
                  </a:solidFill>
                </a:rPr>
                <a:t>≤</a:t>
              </a:r>
              <a:r>
                <a:rPr lang="en-US" dirty="0" smtClean="0">
                  <a:solidFill>
                    <a:srgbClr val="CC0099"/>
                  </a:solidFill>
                  <a:latin typeface="Sylfaen"/>
                </a:rPr>
                <a:t> </a:t>
              </a:r>
              <a:r>
                <a:rPr lang="en-US" dirty="0" smtClean="0">
                  <a:solidFill>
                    <a:srgbClr val="CC0099"/>
                  </a:solidFill>
                  <a:latin typeface="Sylfaen"/>
                  <a:sym typeface="Symbol"/>
                </a:rPr>
                <a:t></a:t>
              </a:r>
              <a:r>
                <a:rPr lang="en-US" baseline="-25000" dirty="0" err="1" smtClean="0">
                  <a:solidFill>
                    <a:srgbClr val="CC0099"/>
                  </a:solidFill>
                  <a:latin typeface="Sylfaen"/>
                  <a:sym typeface="Symbol"/>
                </a:rPr>
                <a:t>chrono</a:t>
              </a:r>
              <a:r>
                <a:rPr lang="en-US" baseline="-25000" dirty="0" smtClean="0">
                  <a:solidFill>
                    <a:srgbClr val="CC0099"/>
                  </a:solidFill>
                  <a:latin typeface="Sylfaen"/>
                  <a:sym typeface="Symbol"/>
                </a:rPr>
                <a:t> </a:t>
              </a:r>
              <a:r>
                <a:rPr lang="en-US" baseline="-25000" dirty="0" err="1" smtClean="0">
                  <a:solidFill>
                    <a:srgbClr val="CC0099"/>
                  </a:solidFill>
                  <a:latin typeface="Sylfaen"/>
                  <a:sym typeface="Symbol"/>
                </a:rPr>
                <a:t>stagiaire</a:t>
              </a:r>
              <a:r>
                <a:rPr lang="en-US" dirty="0" smtClean="0">
                  <a:solidFill>
                    <a:srgbClr val="CC0099"/>
                  </a:solidFill>
                </a:rPr>
                <a:t> </a:t>
              </a:r>
              <a:r>
                <a:rPr lang="en-US" dirty="0" smtClean="0">
                  <a:solidFill>
                    <a:srgbClr val="CC0099"/>
                  </a:solidFill>
                </a:rPr>
                <a:t>≤ 2’30”51 </a:t>
              </a:r>
              <a:r>
                <a:rPr lang="en-US" dirty="0" smtClean="0">
                  <a:solidFill>
                    <a:srgbClr val="CC0099"/>
                  </a:solidFill>
                </a:rPr>
                <a:t> car </a:t>
              </a:r>
              <a:r>
                <a:rPr lang="en-US" dirty="0" err="1" smtClean="0">
                  <a:solidFill>
                    <a:srgbClr val="CC0099"/>
                  </a:solidFill>
                </a:rPr>
                <a:t>dans</a:t>
              </a:r>
              <a:r>
                <a:rPr lang="en-US" dirty="0" smtClean="0">
                  <a:solidFill>
                    <a:srgbClr val="CC0099"/>
                  </a:solidFill>
                </a:rPr>
                <a:t> la </a:t>
              </a:r>
              <a:r>
                <a:rPr lang="en-US" dirty="0" err="1" smtClean="0">
                  <a:solidFill>
                    <a:srgbClr val="CC0099"/>
                  </a:solidFill>
                </a:rPr>
                <a:t>fourchette</a:t>
              </a:r>
              <a:r>
                <a:rPr lang="en-US" dirty="0" smtClean="0">
                  <a:solidFill>
                    <a:srgbClr val="CC0099"/>
                  </a:solidFill>
                </a:rPr>
                <a:t>  </a:t>
              </a:r>
              <a:r>
                <a:rPr lang="fr-FR" dirty="0" smtClean="0">
                  <a:solidFill>
                    <a:srgbClr val="CC0099"/>
                  </a:solidFill>
                </a:rPr>
                <a:t> ± 9/100</a:t>
              </a:r>
              <a:r>
                <a:rPr lang="fr-FR" baseline="30000" dirty="0" smtClean="0">
                  <a:solidFill>
                    <a:srgbClr val="CC0099"/>
                  </a:solidFill>
                </a:rPr>
                <a:t>ème</a:t>
              </a:r>
              <a:r>
                <a:rPr lang="fr-FR" dirty="0" smtClean="0">
                  <a:solidFill>
                    <a:srgbClr val="CC0099"/>
                  </a:solidFill>
                </a:rPr>
                <a:t> </a:t>
              </a:r>
              <a:endParaRPr lang="fr-FR" dirty="0">
                <a:solidFill>
                  <a:srgbClr val="CC0099"/>
                </a:solidFill>
              </a:endParaRPr>
            </a:p>
            <a:p>
              <a:endParaRPr lang="fr-FR" dirty="0">
                <a:solidFill>
                  <a:srgbClr val="CC0099"/>
                </a:solidFill>
              </a:endParaRPr>
            </a:p>
          </p:txBody>
        </p:sp>
        <p:sp>
          <p:nvSpPr>
            <p:cNvPr id="9" name="ZoneTexte 8"/>
            <p:cNvSpPr txBox="1"/>
            <p:nvPr/>
          </p:nvSpPr>
          <p:spPr>
            <a:xfrm>
              <a:off x="4756269" y="5257800"/>
              <a:ext cx="7848600" cy="923330"/>
            </a:xfrm>
            <a:prstGeom prst="rect">
              <a:avLst/>
            </a:prstGeom>
            <a:noFill/>
          </p:spPr>
          <p:txBody>
            <a:bodyPr wrap="square" rtlCol="0">
              <a:spAutoFit/>
            </a:bodyPr>
            <a:lstStyle/>
            <a:p>
              <a:r>
                <a:rPr lang="en-US" b="1" dirty="0" smtClean="0">
                  <a:solidFill>
                    <a:srgbClr val="CC0099"/>
                  </a:solidFill>
                  <a:latin typeface="Sylfaen"/>
                  <a:sym typeface="Symbol"/>
                </a:rPr>
                <a:t>Pas </a:t>
              </a:r>
              <a:r>
                <a:rPr lang="en-US" b="1" dirty="0" err="1" smtClean="0">
                  <a:solidFill>
                    <a:srgbClr val="CC0099"/>
                  </a:solidFill>
                  <a:latin typeface="Sylfaen"/>
                  <a:sym typeface="Symbol"/>
                </a:rPr>
                <a:t>vraiment</a:t>
              </a:r>
              <a:r>
                <a:rPr lang="en-US" b="1" dirty="0" smtClean="0">
                  <a:solidFill>
                    <a:srgbClr val="CC0099"/>
                  </a:solidFill>
                  <a:latin typeface="Sylfaen"/>
                  <a:sym typeface="Symbol"/>
                </a:rPr>
                <a:t> OK </a:t>
              </a:r>
              <a:r>
                <a:rPr lang="en-US" dirty="0" err="1" smtClean="0">
                  <a:solidFill>
                    <a:srgbClr val="CC0099"/>
                  </a:solidFill>
                  <a:latin typeface="Sylfaen"/>
                  <a:sym typeface="Symbol"/>
                </a:rPr>
                <a:t>si</a:t>
              </a:r>
              <a:r>
                <a:rPr lang="en-US" dirty="0" smtClean="0">
                  <a:solidFill>
                    <a:srgbClr val="CC0099"/>
                  </a:solidFill>
                  <a:latin typeface="Sylfaen"/>
                  <a:sym typeface="Symbol"/>
                </a:rPr>
                <a:t> </a:t>
              </a:r>
              <a:r>
                <a:rPr lang="en-US" dirty="0" smtClean="0">
                  <a:solidFill>
                    <a:srgbClr val="CC0099"/>
                  </a:solidFill>
                  <a:latin typeface="Sylfaen"/>
                  <a:sym typeface="Symbol"/>
                </a:rPr>
                <a:t>&gt;</a:t>
              </a:r>
              <a:r>
                <a:rPr lang="en-US" dirty="0" smtClean="0">
                  <a:solidFill>
                    <a:srgbClr val="CC0099"/>
                  </a:solidFill>
                </a:rPr>
                <a:t>2’30”51  </a:t>
              </a:r>
              <a:r>
                <a:rPr lang="en-US" dirty="0" err="1" smtClean="0">
                  <a:solidFill>
                    <a:srgbClr val="CC0099"/>
                  </a:solidFill>
                </a:rPr>
                <a:t>ou</a:t>
              </a:r>
              <a:r>
                <a:rPr lang="en-US" dirty="0" smtClean="0">
                  <a:solidFill>
                    <a:srgbClr val="CC0099"/>
                  </a:solidFill>
                </a:rPr>
                <a:t> </a:t>
              </a:r>
              <a:r>
                <a:rPr lang="en-US" dirty="0" smtClean="0">
                  <a:solidFill>
                    <a:srgbClr val="CC0099"/>
                  </a:solidFill>
                  <a:latin typeface="Sylfaen"/>
                  <a:sym typeface="Symbol"/>
                </a:rPr>
                <a:t>&lt;</a:t>
              </a:r>
              <a:r>
                <a:rPr lang="en-US" dirty="0" smtClean="0">
                  <a:solidFill>
                    <a:srgbClr val="CC0099"/>
                  </a:solidFill>
                </a:rPr>
                <a:t>2’30”33        au </a:t>
              </a:r>
              <a:r>
                <a:rPr lang="en-US" dirty="0" err="1" smtClean="0">
                  <a:solidFill>
                    <a:srgbClr val="CC0099"/>
                  </a:solidFill>
                </a:rPr>
                <a:t>delà</a:t>
              </a:r>
              <a:r>
                <a:rPr lang="en-US" dirty="0" smtClean="0">
                  <a:solidFill>
                    <a:srgbClr val="CC0099"/>
                  </a:solidFill>
                </a:rPr>
                <a:t> des </a:t>
              </a:r>
              <a:r>
                <a:rPr lang="fr-FR" dirty="0">
                  <a:solidFill>
                    <a:srgbClr val="CC0099"/>
                  </a:solidFill>
                </a:rPr>
                <a:t>± 9/100</a:t>
              </a:r>
              <a:r>
                <a:rPr lang="fr-FR" baseline="30000" dirty="0">
                  <a:solidFill>
                    <a:srgbClr val="CC0099"/>
                  </a:solidFill>
                </a:rPr>
                <a:t>ème</a:t>
              </a:r>
              <a:r>
                <a:rPr lang="fr-FR" dirty="0">
                  <a:solidFill>
                    <a:srgbClr val="CC0099"/>
                  </a:solidFill>
                </a:rPr>
                <a:t> </a:t>
              </a:r>
              <a:endParaRPr lang="en-US" dirty="0" smtClean="0">
                <a:solidFill>
                  <a:srgbClr val="CC0099"/>
                </a:solidFill>
              </a:endParaRPr>
            </a:p>
            <a:p>
              <a:r>
                <a:rPr lang="en-US" dirty="0" err="1" smtClean="0">
                  <a:solidFill>
                    <a:srgbClr val="CC0099"/>
                  </a:solidFill>
                </a:rPr>
                <a:t>Mais</a:t>
              </a:r>
              <a:r>
                <a:rPr lang="en-US" dirty="0" smtClean="0">
                  <a:solidFill>
                    <a:srgbClr val="CC0099"/>
                  </a:solidFill>
                </a:rPr>
                <a:t> on </a:t>
              </a:r>
              <a:r>
                <a:rPr lang="en-US" dirty="0" err="1" smtClean="0">
                  <a:solidFill>
                    <a:srgbClr val="CC0099"/>
                  </a:solidFill>
                </a:rPr>
                <a:t>peut</a:t>
              </a:r>
              <a:r>
                <a:rPr lang="en-US" dirty="0" smtClean="0">
                  <a:solidFill>
                    <a:srgbClr val="CC0099"/>
                  </a:solidFill>
                </a:rPr>
                <a:t> </a:t>
              </a:r>
              <a:r>
                <a:rPr lang="en-US" dirty="0" err="1" smtClean="0">
                  <a:solidFill>
                    <a:srgbClr val="CC0099"/>
                  </a:solidFill>
                </a:rPr>
                <a:t>avoir</a:t>
              </a:r>
              <a:r>
                <a:rPr lang="en-US" dirty="0" smtClean="0">
                  <a:solidFill>
                    <a:srgbClr val="CC0099"/>
                  </a:solidFill>
                </a:rPr>
                <a:t> 10 </a:t>
              </a:r>
              <a:r>
                <a:rPr lang="en-US" dirty="0" err="1" smtClean="0">
                  <a:solidFill>
                    <a:srgbClr val="CC0099"/>
                  </a:solidFill>
                </a:rPr>
                <a:t>chrono</a:t>
              </a:r>
              <a:r>
                <a:rPr lang="en-US" dirty="0" smtClean="0">
                  <a:solidFill>
                    <a:srgbClr val="CC0099"/>
                  </a:solidFill>
                </a:rPr>
                <a:t>/40 </a:t>
              </a:r>
              <a:r>
                <a:rPr lang="en-US" dirty="0" err="1" smtClean="0">
                  <a:solidFill>
                    <a:srgbClr val="CC0099"/>
                  </a:solidFill>
                </a:rPr>
                <a:t>comme</a:t>
              </a:r>
              <a:r>
                <a:rPr lang="en-US" dirty="0" smtClean="0">
                  <a:solidFill>
                    <a:srgbClr val="CC0099"/>
                  </a:solidFill>
                </a:rPr>
                <a:t> </a:t>
              </a:r>
              <a:r>
                <a:rPr lang="en-US" dirty="0" err="1" smtClean="0">
                  <a:solidFill>
                    <a:srgbClr val="CC0099"/>
                  </a:solidFill>
                </a:rPr>
                <a:t>ceux</a:t>
              </a:r>
              <a:r>
                <a:rPr lang="en-US" dirty="0" smtClean="0">
                  <a:solidFill>
                    <a:srgbClr val="CC0099"/>
                  </a:solidFill>
                </a:rPr>
                <a:t> </a:t>
              </a:r>
              <a:r>
                <a:rPr lang="en-US" dirty="0" err="1" smtClean="0">
                  <a:solidFill>
                    <a:srgbClr val="CC0099"/>
                  </a:solidFill>
                </a:rPr>
                <a:t>là</a:t>
              </a:r>
              <a:r>
                <a:rPr lang="en-US" dirty="0" smtClean="0">
                  <a:solidFill>
                    <a:srgbClr val="CC0099"/>
                  </a:solidFill>
                </a:rPr>
                <a:t> </a:t>
              </a:r>
              <a:r>
                <a:rPr lang="en-US" b="1" dirty="0" smtClean="0">
                  <a:solidFill>
                    <a:srgbClr val="CC0099"/>
                  </a:solidFill>
                </a:rPr>
                <a:t>et </a:t>
              </a:r>
              <a:r>
                <a:rPr lang="en-US" b="1" dirty="0" smtClean="0">
                  <a:solidFill>
                    <a:srgbClr val="CC0099"/>
                  </a:solidFill>
                </a:rPr>
                <a:t>le test </a:t>
              </a:r>
              <a:r>
                <a:rPr lang="en-US" b="1" dirty="0" err="1" smtClean="0">
                  <a:solidFill>
                    <a:srgbClr val="CC0099"/>
                  </a:solidFill>
                </a:rPr>
                <a:t>est</a:t>
              </a:r>
              <a:r>
                <a:rPr lang="en-US" b="1" dirty="0" smtClean="0">
                  <a:solidFill>
                    <a:srgbClr val="CC0099"/>
                  </a:solidFill>
                </a:rPr>
                <a:t> ok !!! </a:t>
              </a:r>
              <a:endParaRPr lang="en-US" b="1" dirty="0" smtClean="0">
                <a:solidFill>
                  <a:srgbClr val="CC0099"/>
                </a:solidFill>
              </a:endParaRPr>
            </a:p>
            <a:p>
              <a:r>
                <a:rPr lang="en-US" b="1" dirty="0">
                  <a:solidFill>
                    <a:srgbClr val="CC0099"/>
                  </a:solidFill>
                </a:rPr>
                <a:t> </a:t>
              </a:r>
              <a:r>
                <a:rPr lang="en-US" b="1" dirty="0" smtClean="0">
                  <a:solidFill>
                    <a:srgbClr val="CC0099"/>
                  </a:solidFill>
                </a:rPr>
                <a:t>                                                  </a:t>
              </a:r>
              <a:r>
                <a:rPr lang="en-US" b="1" dirty="0" smtClean="0">
                  <a:solidFill>
                    <a:srgbClr val="CC0099"/>
                  </a:solidFill>
                </a:rPr>
                <a:t>FACILE </a:t>
              </a:r>
              <a:r>
                <a:rPr lang="en-US" b="1" dirty="0" smtClean="0">
                  <a:solidFill>
                    <a:srgbClr val="CC0099"/>
                  </a:solidFill>
                </a:rPr>
                <a:t>!!!</a:t>
              </a:r>
              <a:endParaRPr lang="fr-FR" b="1" dirty="0">
                <a:solidFill>
                  <a:srgbClr val="CC0099"/>
                </a:solidFill>
              </a:endParaRPr>
            </a:p>
          </p:txBody>
        </p:sp>
        <p:sp>
          <p:nvSpPr>
            <p:cNvPr id="10" name="Rectangle 9"/>
            <p:cNvSpPr/>
            <p:nvPr/>
          </p:nvSpPr>
          <p:spPr>
            <a:xfrm>
              <a:off x="4832469" y="6553200"/>
              <a:ext cx="8035341" cy="369332"/>
            </a:xfrm>
            <a:prstGeom prst="rect">
              <a:avLst/>
            </a:prstGeom>
          </p:spPr>
          <p:txBody>
            <a:bodyPr wrap="none">
              <a:spAutoFit/>
            </a:bodyPr>
            <a:lstStyle/>
            <a:p>
              <a:r>
                <a:rPr lang="en-US" dirty="0" smtClean="0">
                  <a:solidFill>
                    <a:srgbClr val="CC0099"/>
                  </a:solidFill>
                  <a:latin typeface="Sylfaen"/>
                  <a:sym typeface="Symbol"/>
                </a:rPr>
                <a:t>Par </a:t>
              </a:r>
              <a:r>
                <a:rPr lang="en-US" dirty="0" err="1" smtClean="0">
                  <a:solidFill>
                    <a:srgbClr val="CC0099"/>
                  </a:solidFill>
                  <a:latin typeface="Sylfaen"/>
                  <a:sym typeface="Symbol"/>
                </a:rPr>
                <a:t>contre</a:t>
              </a:r>
              <a:r>
                <a:rPr lang="en-US" dirty="0" smtClean="0">
                  <a:solidFill>
                    <a:srgbClr val="CC0099"/>
                  </a:solidFill>
                  <a:latin typeface="Sylfaen"/>
                  <a:sym typeface="Symbol"/>
                </a:rPr>
                <a:t> : 2 temps </a:t>
              </a:r>
              <a:r>
                <a:rPr lang="en-US" dirty="0" err="1" smtClean="0">
                  <a:solidFill>
                    <a:srgbClr val="CC0099"/>
                  </a:solidFill>
                  <a:latin typeface="Sylfaen"/>
                  <a:sym typeface="Symbol"/>
                </a:rPr>
                <a:t>tel</a:t>
              </a:r>
              <a:r>
                <a:rPr lang="en-US" dirty="0" smtClean="0">
                  <a:solidFill>
                    <a:srgbClr val="CC0099"/>
                  </a:solidFill>
                  <a:latin typeface="Sylfaen"/>
                  <a:sym typeface="Symbol"/>
                </a:rPr>
                <a:t> </a:t>
              </a:r>
              <a:r>
                <a:rPr lang="en-US" dirty="0" err="1" smtClean="0">
                  <a:solidFill>
                    <a:srgbClr val="CC0099"/>
                  </a:solidFill>
                  <a:latin typeface="Sylfaen"/>
                  <a:sym typeface="Symbol"/>
                </a:rPr>
                <a:t>que</a:t>
              </a:r>
              <a:r>
                <a:rPr lang="en-US" dirty="0" smtClean="0">
                  <a:solidFill>
                    <a:srgbClr val="CC0099"/>
                  </a:solidFill>
                  <a:latin typeface="Sylfaen"/>
                  <a:sym typeface="Symbol"/>
                </a:rPr>
                <a:t>   </a:t>
              </a:r>
              <a:r>
                <a:rPr lang="en-US" dirty="0" smtClean="0">
                  <a:solidFill>
                    <a:srgbClr val="CC0099"/>
                  </a:solidFill>
                  <a:latin typeface="Sylfaen"/>
                  <a:sym typeface="Symbol"/>
                </a:rPr>
                <a:t>= </a:t>
              </a:r>
              <a:r>
                <a:rPr lang="en-US" dirty="0" smtClean="0">
                  <a:solidFill>
                    <a:srgbClr val="CC0099"/>
                  </a:solidFill>
                </a:rPr>
                <a:t>2’30”02  </a:t>
              </a:r>
              <a:r>
                <a:rPr lang="en-US" dirty="0" err="1" smtClean="0">
                  <a:solidFill>
                    <a:srgbClr val="CC0099"/>
                  </a:solidFill>
                </a:rPr>
                <a:t>ou</a:t>
              </a:r>
              <a:r>
                <a:rPr lang="en-US" dirty="0" smtClean="0">
                  <a:solidFill>
                    <a:srgbClr val="CC0099"/>
                  </a:solidFill>
                </a:rPr>
                <a:t> = </a:t>
              </a:r>
              <a:r>
                <a:rPr lang="en-US" dirty="0" smtClean="0">
                  <a:solidFill>
                    <a:srgbClr val="CC0099"/>
                  </a:solidFill>
                </a:rPr>
                <a:t>2’30”82 </a:t>
              </a:r>
              <a:r>
                <a:rPr lang="en-US" b="1" dirty="0" smtClean="0">
                  <a:solidFill>
                    <a:srgbClr val="CC0099"/>
                  </a:solidFill>
                </a:rPr>
                <a:t>Non </a:t>
              </a:r>
              <a:r>
                <a:rPr lang="en-US" b="1" dirty="0" err="1" smtClean="0">
                  <a:solidFill>
                    <a:srgbClr val="CC0099"/>
                  </a:solidFill>
                </a:rPr>
                <a:t>Acquis</a:t>
              </a:r>
              <a:r>
                <a:rPr lang="en-US" b="1" dirty="0" smtClean="0">
                  <a:solidFill>
                    <a:srgbClr val="CC0099"/>
                  </a:solidFill>
                </a:rPr>
                <a:t> (super rare!) </a:t>
              </a:r>
              <a:endParaRPr lang="fr-FR" b="1" dirty="0">
                <a:solidFill>
                  <a:srgbClr val="CC0099"/>
                </a:solidFill>
              </a:endParaRPr>
            </a:p>
          </p:txBody>
        </p:sp>
        <p:sp>
          <p:nvSpPr>
            <p:cNvPr id="11" name="Rectangle 10"/>
            <p:cNvSpPr/>
            <p:nvPr/>
          </p:nvSpPr>
          <p:spPr>
            <a:xfrm>
              <a:off x="3918069" y="4038600"/>
              <a:ext cx="2178289" cy="646331"/>
            </a:xfrm>
            <a:prstGeom prst="rect">
              <a:avLst/>
            </a:prstGeom>
          </p:spPr>
          <p:txBody>
            <a:bodyPr wrap="none">
              <a:spAutoFit/>
            </a:bodyPr>
            <a:lstStyle/>
            <a:p>
              <a:pPr marL="285750" indent="-285750">
                <a:buFont typeface="Arial" pitchFamily="34" charset="0"/>
                <a:buChar char="•"/>
              </a:pPr>
              <a:r>
                <a:rPr lang="fr-FR" b="1" i="1" dirty="0">
                  <a:solidFill>
                    <a:srgbClr val="CC0099"/>
                  </a:solidFill>
                </a:rPr>
                <a:t>Temps </a:t>
              </a:r>
              <a:r>
                <a:rPr lang="fr-FR" b="1" i="1" dirty="0" smtClean="0">
                  <a:solidFill>
                    <a:srgbClr val="CC0099"/>
                  </a:solidFill>
                </a:rPr>
                <a:t>stagiaire</a:t>
              </a:r>
            </a:p>
            <a:p>
              <a:r>
                <a:rPr lang="fr-FR" b="1" i="1" dirty="0" smtClean="0">
                  <a:solidFill>
                    <a:srgbClr val="CC0099"/>
                  </a:solidFill>
                </a:rPr>
                <a:t>  </a:t>
              </a:r>
              <a:endParaRPr lang="fr-FR" b="1" i="1" dirty="0">
                <a:solidFill>
                  <a:srgbClr val="CC0099"/>
                </a:solidFill>
              </a:endParaRPr>
            </a:p>
          </p:txBody>
        </p:sp>
      </p:grpSp>
      <p:sp>
        <p:nvSpPr>
          <p:cNvPr id="12" name="Rectangle 11"/>
          <p:cNvSpPr/>
          <p:nvPr/>
        </p:nvSpPr>
        <p:spPr>
          <a:xfrm>
            <a:off x="228600" y="1219200"/>
            <a:ext cx="1644425" cy="523220"/>
          </a:xfrm>
          <a:prstGeom prst="rect">
            <a:avLst/>
          </a:prstGeom>
        </p:spPr>
        <p:txBody>
          <a:bodyPr wrap="none">
            <a:spAutoFit/>
          </a:bodyPr>
          <a:lstStyle/>
          <a:p>
            <a:r>
              <a:rPr lang="fr-FR" sz="2800" b="1" dirty="0" smtClean="0">
                <a:solidFill>
                  <a:srgbClr val="CC0099"/>
                </a:solidFill>
              </a:rPr>
              <a:t>Exemple</a:t>
            </a:r>
            <a:endParaRPr lang="fr-FR" sz="2800" b="1" dirty="0">
              <a:solidFill>
                <a:srgbClr val="CC0099"/>
              </a:solidFill>
            </a:endParaRPr>
          </a:p>
        </p:txBody>
      </p:sp>
      <p:pic>
        <p:nvPicPr>
          <p:cNvPr id="1026" name="Picture 2" descr="http://img-19.ccm2.net/GTJonWztDjzl0Lj_PtAPRQyulGw=/8a4cb6424f40412a8c3f5ceaf6aac207/ccm-encyclopedia/5hHuBfsx-hire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2859" y="3581400"/>
            <a:ext cx="484679" cy="476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mileysanimes.com/smileys/Smileys3D/MsnTrucAstuce.free.fr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6659" y="4267200"/>
            <a:ext cx="676275" cy="6762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smileysanimes.com/smileys/Smileys3D/MsnTrucAstuce.free.fr102.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859" y="5431632"/>
            <a:ext cx="685800" cy="4929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mileysanimes.com/smileys/Smileys3D/MsnTrucAstuce.free.fr106.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4259" y="4419600"/>
            <a:ext cx="838200" cy="73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1724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28600"/>
            <a:ext cx="8229600" cy="1143000"/>
          </a:xfrm>
        </p:spPr>
        <p:txBody>
          <a:bodyPr>
            <a:normAutofit/>
          </a:bodyPr>
          <a:lstStyle/>
          <a:p>
            <a:pPr algn="ctr"/>
            <a:r>
              <a:rPr lang="fr-FR" sz="4400" b="1" dirty="0">
                <a:solidFill>
                  <a:srgbClr val="CC0099"/>
                </a:solidFill>
              </a:rPr>
              <a:t>Matériel et Règlement de </a:t>
            </a:r>
            <a:r>
              <a:rPr lang="fr-FR" sz="4400" b="1" dirty="0" smtClean="0">
                <a:solidFill>
                  <a:srgbClr val="CC0099"/>
                </a:solidFill>
              </a:rPr>
              <a:t>l’officiel</a:t>
            </a:r>
            <a:endParaRPr lang="fr-FR" sz="4400" dirty="0">
              <a:solidFill>
                <a:srgbClr val="CC0099"/>
              </a:solidFill>
            </a:endParaRPr>
          </a:p>
        </p:txBody>
      </p:sp>
      <p:sp>
        <p:nvSpPr>
          <p:cNvPr id="3" name="Espace réservé du contenu 2"/>
          <p:cNvSpPr>
            <a:spLocks noGrp="1"/>
          </p:cNvSpPr>
          <p:nvPr>
            <p:ph idx="1"/>
          </p:nvPr>
        </p:nvSpPr>
        <p:spPr>
          <a:xfrm>
            <a:off x="228600" y="1447800"/>
            <a:ext cx="8686800" cy="4389120"/>
          </a:xfrm>
        </p:spPr>
        <p:txBody>
          <a:bodyPr>
            <a:noAutofit/>
          </a:bodyPr>
          <a:lstStyle/>
          <a:p>
            <a:r>
              <a:rPr lang="fr-FR" sz="2000" dirty="0">
                <a:solidFill>
                  <a:schemeClr val="accent1"/>
                </a:solidFill>
              </a:rPr>
              <a:t>Les officiels </a:t>
            </a:r>
            <a:r>
              <a:rPr lang="fr-FR" sz="2000" dirty="0" smtClean="0">
                <a:solidFill>
                  <a:schemeClr val="accent1"/>
                </a:solidFill>
              </a:rPr>
              <a:t>une fois le test chrono réussi doivent </a:t>
            </a:r>
            <a:r>
              <a:rPr lang="fr-FR" sz="2000" dirty="0">
                <a:solidFill>
                  <a:schemeClr val="accent1"/>
                </a:solidFill>
              </a:rPr>
              <a:t>s’équiper d’un </a:t>
            </a:r>
            <a:r>
              <a:rPr lang="fr-FR" sz="2000" b="1" dirty="0">
                <a:solidFill>
                  <a:schemeClr val="accent1"/>
                </a:solidFill>
              </a:rPr>
              <a:t>chronomètre dont </a:t>
            </a:r>
            <a:r>
              <a:rPr lang="fr-FR" sz="2000" b="1" dirty="0" smtClean="0">
                <a:solidFill>
                  <a:schemeClr val="accent1"/>
                </a:solidFill>
              </a:rPr>
              <a:t>voici quelques modèles </a:t>
            </a:r>
            <a:r>
              <a:rPr lang="fr-FR" sz="2000" b="1" dirty="0" smtClean="0">
                <a:solidFill>
                  <a:schemeClr val="accent1"/>
                </a:solidFill>
              </a:rPr>
              <a:t>que nous apprécions </a:t>
            </a:r>
            <a:r>
              <a:rPr lang="en-US" sz="2000" b="1" dirty="0" smtClean="0">
                <a:solidFill>
                  <a:schemeClr val="accent1"/>
                </a:solidFill>
              </a:rPr>
              <a:t>:</a:t>
            </a:r>
            <a:endParaRPr lang="en-US" sz="2000" b="1" dirty="0" smtClean="0">
              <a:solidFill>
                <a:schemeClr val="accent1"/>
              </a:solidFill>
            </a:endParaRPr>
          </a:p>
          <a:p>
            <a:pPr marL="0" indent="0">
              <a:buNone/>
            </a:pPr>
            <a:endParaRPr lang="fr-FR" sz="2000" u="sng" dirty="0" smtClean="0">
              <a:hlinkClick r:id="rId2"/>
            </a:endParaRPr>
          </a:p>
          <a:p>
            <a:pPr marL="0" indent="0">
              <a:buNone/>
            </a:pPr>
            <a:endParaRPr lang="fr-FR" sz="2000" u="sng" dirty="0" smtClean="0">
              <a:hlinkClick r:id="rId2"/>
            </a:endParaRPr>
          </a:p>
          <a:p>
            <a:pPr marL="0" indent="0">
              <a:buNone/>
            </a:pPr>
            <a:endParaRPr lang="fr-FR" sz="2000" u="sng" dirty="0">
              <a:hlinkClick r:id="rId2"/>
            </a:endParaRPr>
          </a:p>
          <a:p>
            <a:pPr marL="0" indent="0">
              <a:buNone/>
            </a:pPr>
            <a:endParaRPr lang="fr-FR" sz="2000" u="sng" dirty="0" smtClean="0">
              <a:hlinkClick r:id="rId2"/>
            </a:endParaRPr>
          </a:p>
          <a:p>
            <a:pPr marL="0" indent="0">
              <a:buNone/>
            </a:pPr>
            <a:endParaRPr lang="fr-FR" sz="2000" u="sng" dirty="0">
              <a:hlinkClick r:id="rId2"/>
            </a:endParaRPr>
          </a:p>
          <a:p>
            <a:pPr marL="0" indent="0">
              <a:buNone/>
            </a:pPr>
            <a:endParaRPr lang="fr-FR" sz="2000" u="sng" dirty="0" smtClean="0">
              <a:hlinkClick r:id="rId2"/>
            </a:endParaRPr>
          </a:p>
          <a:p>
            <a:pPr marL="0" indent="0">
              <a:buNone/>
            </a:pPr>
            <a:r>
              <a:rPr lang="fr-FR" sz="2000" b="1" dirty="0">
                <a:solidFill>
                  <a:schemeClr val="accent1"/>
                </a:solidFill>
              </a:rPr>
              <a:t>Chronomètre professionnel IHM 300 mémoires - 12 fonctions</a:t>
            </a:r>
          </a:p>
          <a:p>
            <a:pPr marL="0" indent="0">
              <a:buNone/>
            </a:pPr>
            <a:r>
              <a:rPr lang="fr-FR" sz="2000" b="1" dirty="0">
                <a:solidFill>
                  <a:schemeClr val="accent1"/>
                </a:solidFill>
              </a:rPr>
              <a:t>Chrono FINIS 3 X 300M avec 300 mémoires (55-65 euros)</a:t>
            </a:r>
            <a:endParaRPr lang="fr-FR" sz="2000" u="sng" dirty="0">
              <a:solidFill>
                <a:schemeClr val="accent1"/>
              </a:solidFill>
              <a:hlinkClick r:id="rId2"/>
            </a:endParaRPr>
          </a:p>
          <a:p>
            <a:r>
              <a:rPr lang="fr-FR" sz="2000" dirty="0">
                <a:solidFill>
                  <a:schemeClr val="accent1"/>
                </a:solidFill>
              </a:rPr>
              <a:t>http://</a:t>
            </a:r>
            <a:r>
              <a:rPr lang="fr-FR" sz="2000" dirty="0" smtClean="0">
                <a:solidFill>
                  <a:schemeClr val="accent1"/>
                </a:solidFill>
              </a:rPr>
              <a:t>les4nages.com </a:t>
            </a:r>
            <a:r>
              <a:rPr lang="en-US" sz="2000" dirty="0" smtClean="0">
                <a:solidFill>
                  <a:schemeClr val="accent1"/>
                </a:solidFill>
              </a:rPr>
              <a:t>(-20% CODE AVANTAGE CLUB)</a:t>
            </a:r>
            <a:r>
              <a:rPr lang="fr-FR" sz="2000" dirty="0" smtClean="0">
                <a:solidFill>
                  <a:schemeClr val="accent1"/>
                </a:solidFill>
              </a:rPr>
              <a:t>, </a:t>
            </a:r>
            <a:endParaRPr lang="fr-FR" sz="2000" dirty="0" smtClean="0">
              <a:solidFill>
                <a:schemeClr val="accent1"/>
              </a:solidFill>
            </a:endParaRPr>
          </a:p>
          <a:p>
            <a:r>
              <a:rPr lang="fr-FR" sz="2000" dirty="0" smtClean="0">
                <a:solidFill>
                  <a:schemeClr val="accent1"/>
                </a:solidFill>
              </a:rPr>
              <a:t>http</a:t>
            </a:r>
            <a:r>
              <a:rPr lang="fr-FR" sz="2000" dirty="0">
                <a:solidFill>
                  <a:schemeClr val="accent1"/>
                </a:solidFill>
              </a:rPr>
              <a:t>://pmr.fr/accessoires-de-natation/chronometres-natation.html</a:t>
            </a:r>
          </a:p>
          <a:p>
            <a:r>
              <a:rPr lang="fr-FR" sz="2000" dirty="0">
                <a:solidFill>
                  <a:schemeClr val="accent1"/>
                </a:solidFill>
              </a:rPr>
              <a:t>http://www.equina-shop.oxatis.com/PBSCCatalog.asp?CatID=1438505</a:t>
            </a:r>
          </a:p>
          <a:p>
            <a:r>
              <a:rPr lang="fr-FR" sz="2000" dirty="0">
                <a:solidFill>
                  <a:schemeClr val="accent1"/>
                </a:solidFill>
              </a:rPr>
              <a:t>http://</a:t>
            </a:r>
            <a:r>
              <a:rPr lang="fr-FR" sz="2000" dirty="0" smtClean="0">
                <a:solidFill>
                  <a:schemeClr val="accent1"/>
                </a:solidFill>
              </a:rPr>
              <a:t>www.france-natation.com/equipements/electronique-apprentissage</a:t>
            </a:r>
          </a:p>
          <a:p>
            <a:r>
              <a:rPr lang="fr-FR" sz="2000" dirty="0">
                <a:solidFill>
                  <a:schemeClr val="accent1"/>
                </a:solidFill>
              </a:rPr>
              <a:t>ou sur </a:t>
            </a:r>
            <a:r>
              <a:rPr lang="fr-FR" sz="2000" dirty="0" err="1">
                <a:solidFill>
                  <a:schemeClr val="accent1"/>
                </a:solidFill>
              </a:rPr>
              <a:t>amazon</a:t>
            </a:r>
            <a:r>
              <a:rPr lang="fr-FR" sz="2000" dirty="0">
                <a:solidFill>
                  <a:schemeClr val="accent1"/>
                </a:solidFill>
              </a:rPr>
              <a:t> …</a:t>
            </a:r>
          </a:p>
          <a:p>
            <a:endParaRPr lang="fr-FR" sz="2000" dirty="0">
              <a:solidFill>
                <a:schemeClr val="accent1"/>
              </a:solidFill>
            </a:endParaRPr>
          </a:p>
          <a:p>
            <a:pPr marL="0" indent="0">
              <a:buNone/>
            </a:pPr>
            <a:endParaRPr lang="fr-FR" sz="2000" u="sng" dirty="0">
              <a:hlinkClick r:id="rId2"/>
            </a:endParaRPr>
          </a:p>
          <a:p>
            <a:pPr marL="0" indent="0">
              <a:buNone/>
            </a:pPr>
            <a:endParaRPr lang="fr-FR" sz="2000" u="sng" dirty="0" smtClean="0">
              <a:hlinkClick r:id="rId2"/>
            </a:endParaRPr>
          </a:p>
          <a:p>
            <a:pPr marL="0" indent="0">
              <a:buNone/>
            </a:pPr>
            <a:endParaRPr lang="fr-FR" sz="2000" u="sng" dirty="0">
              <a:hlinkClick r:id="rId2"/>
            </a:endParaRPr>
          </a:p>
          <a:p>
            <a:pPr marL="0" indent="0">
              <a:buNone/>
            </a:pPr>
            <a:endParaRPr lang="fr-FR" sz="2000" u="sng" dirty="0" smtClean="0">
              <a:hlinkClick r:id="rId2"/>
            </a:endParaRPr>
          </a:p>
          <a:p>
            <a:pPr marL="0" indent="0">
              <a:buNone/>
            </a:pPr>
            <a:endParaRPr lang="fr-FR" sz="2000" u="sng" dirty="0">
              <a:hlinkClick r:id="rId2"/>
            </a:endParaRPr>
          </a:p>
          <a:p>
            <a:pPr marL="0" indent="0">
              <a:buNone/>
            </a:pPr>
            <a:endParaRPr lang="fr-FR" sz="2000" u="sng" dirty="0" smtClean="0">
              <a:hlinkClick r:id="rId2"/>
            </a:endParaRPr>
          </a:p>
          <a:p>
            <a:pPr marL="0" indent="0">
              <a:buNone/>
            </a:pPr>
            <a:endParaRPr lang="fr-FR" sz="2000" u="sng" dirty="0">
              <a:hlinkClick r:id="rId2"/>
            </a:endParaRPr>
          </a:p>
          <a:p>
            <a:endParaRPr lang="fr-FR" sz="2000" dirty="0">
              <a:solidFill>
                <a:schemeClr val="accent1"/>
              </a:solidFill>
            </a:endParaRPr>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fr-FR" sz="2000" dirty="0" smtClean="0"/>
          </a:p>
          <a:p>
            <a:endParaRPr lang="fr-FR" sz="2000"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4878" b="15913"/>
          <a:stretch/>
        </p:blipFill>
        <p:spPr bwMode="auto">
          <a:xfrm>
            <a:off x="4419600" y="2286000"/>
            <a:ext cx="2971800" cy="2056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133600"/>
            <a:ext cx="215265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329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685800"/>
            <a:ext cx="8229600" cy="1143000"/>
          </a:xfrm>
        </p:spPr>
        <p:txBody>
          <a:bodyPr>
            <a:normAutofit/>
          </a:bodyPr>
          <a:lstStyle/>
          <a:p>
            <a:pPr algn="ctr"/>
            <a:r>
              <a:rPr lang="fr-FR" sz="4400" b="1" dirty="0">
                <a:solidFill>
                  <a:srgbClr val="CC0099"/>
                </a:solidFill>
              </a:rPr>
              <a:t>Matériel et Règlement de </a:t>
            </a:r>
            <a:r>
              <a:rPr lang="fr-FR" sz="4400" b="1" dirty="0" smtClean="0">
                <a:solidFill>
                  <a:srgbClr val="CC0099"/>
                </a:solidFill>
              </a:rPr>
              <a:t>l’officiel</a:t>
            </a:r>
            <a:endParaRPr lang="fr-FR" sz="4400" dirty="0">
              <a:solidFill>
                <a:srgbClr val="CC0099"/>
              </a:solidFill>
            </a:endParaRPr>
          </a:p>
        </p:txBody>
      </p:sp>
      <p:sp>
        <p:nvSpPr>
          <p:cNvPr id="3" name="Espace réservé du contenu 2"/>
          <p:cNvSpPr>
            <a:spLocks noGrp="1"/>
          </p:cNvSpPr>
          <p:nvPr>
            <p:ph idx="1"/>
          </p:nvPr>
        </p:nvSpPr>
        <p:spPr>
          <a:xfrm>
            <a:off x="304800" y="2209800"/>
            <a:ext cx="8610600" cy="4389120"/>
          </a:xfrm>
        </p:spPr>
        <p:txBody>
          <a:bodyPr>
            <a:normAutofit/>
          </a:bodyPr>
          <a:lstStyle/>
          <a:p>
            <a:r>
              <a:rPr lang="fr-FR" dirty="0">
                <a:solidFill>
                  <a:srgbClr val="0070C0"/>
                </a:solidFill>
              </a:rPr>
              <a:t>Avant la compétition, essayez de vous entrainer en prenant des temps afin de maitriser votre chrono avant la compétition (depuis les gradins par exemple). </a:t>
            </a:r>
            <a:br>
              <a:rPr lang="fr-FR" dirty="0">
                <a:solidFill>
                  <a:srgbClr val="0070C0"/>
                </a:solidFill>
              </a:rPr>
            </a:br>
            <a:r>
              <a:rPr lang="fr-FR" dirty="0">
                <a:solidFill>
                  <a:srgbClr val="0070C0"/>
                </a:solidFill>
              </a:rPr>
              <a:t>Si vous avez quelques questionnements à ce sujet, nous sommes là pour y répondre!</a:t>
            </a:r>
            <a:br>
              <a:rPr lang="fr-FR" dirty="0">
                <a:solidFill>
                  <a:srgbClr val="0070C0"/>
                </a:solidFill>
              </a:rPr>
            </a:br>
            <a:endParaRPr lang="fr-FR" dirty="0">
              <a:solidFill>
                <a:srgbClr val="0070C0"/>
              </a:solidFill>
            </a:endParaRPr>
          </a:p>
          <a:p>
            <a:r>
              <a:rPr lang="fr-FR" dirty="0">
                <a:solidFill>
                  <a:srgbClr val="0070C0"/>
                </a:solidFill>
              </a:rPr>
              <a:t>Une tenue blanche/claire (+1 stylo</a:t>
            </a:r>
            <a:r>
              <a:rPr lang="fr-FR" dirty="0" smtClean="0">
                <a:solidFill>
                  <a:srgbClr val="0070C0"/>
                </a:solidFill>
              </a:rPr>
              <a:t>! une plaquette pour écrire si vous avez) </a:t>
            </a:r>
            <a:r>
              <a:rPr lang="fr-FR" dirty="0">
                <a:solidFill>
                  <a:srgbClr val="0070C0"/>
                </a:solidFill>
              </a:rPr>
              <a:t>est adaptée pour la formation pratique sur le bord des bassins</a:t>
            </a:r>
            <a:r>
              <a:rPr lang="fr-FR" dirty="0" smtClean="0">
                <a:solidFill>
                  <a:srgbClr val="0070C0"/>
                </a:solidFill>
              </a:rPr>
              <a:t>.</a:t>
            </a:r>
          </a:p>
          <a:p>
            <a:pPr marL="0" indent="0">
              <a:buNone/>
            </a:pPr>
            <a:endParaRPr lang="fr-FR"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endParaRPr lang="fr-FR" dirty="0" smtClean="0">
              <a:solidFill>
                <a:srgbClr val="0070C0"/>
              </a:solidFill>
            </a:endParaRPr>
          </a:p>
          <a:p>
            <a:endParaRPr lang="fr-FR" dirty="0">
              <a:solidFill>
                <a:srgbClr val="0070C0"/>
              </a:solidFill>
            </a:endParaRPr>
          </a:p>
        </p:txBody>
      </p:sp>
    </p:spTree>
    <p:extLst>
      <p:ext uri="{BB962C8B-B14F-4D97-AF65-F5344CB8AC3E}">
        <p14:creationId xmlns:p14="http://schemas.microsoft.com/office/powerpoint/2010/main" val="3608363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914400"/>
            <a:ext cx="8610600" cy="4389120"/>
          </a:xfrm>
        </p:spPr>
        <p:txBody>
          <a:bodyPr>
            <a:normAutofit fontScale="92500" lnSpcReduction="10000"/>
          </a:bodyPr>
          <a:lstStyle/>
          <a:p>
            <a:endParaRPr lang="en-US" dirty="0" smtClean="0">
              <a:solidFill>
                <a:srgbClr val="CC0099"/>
              </a:solidFill>
            </a:endParaRPr>
          </a:p>
          <a:p>
            <a:endParaRPr lang="en-US" dirty="0">
              <a:solidFill>
                <a:srgbClr val="CC0099"/>
              </a:solidFill>
            </a:endParaRPr>
          </a:p>
          <a:p>
            <a:endParaRPr lang="en-US" dirty="0" smtClean="0">
              <a:solidFill>
                <a:srgbClr val="CC0099"/>
              </a:solidFill>
            </a:endParaRPr>
          </a:p>
          <a:p>
            <a:pPr marL="0" indent="0" algn="ctr">
              <a:buNone/>
            </a:pPr>
            <a:r>
              <a:rPr lang="en-US" sz="4800" b="1" dirty="0" smtClean="0">
                <a:solidFill>
                  <a:srgbClr val="CC0099"/>
                </a:solidFill>
                <a:effectLst>
                  <a:outerShdw blurRad="38100" dist="38100" dir="2700000" algn="tl">
                    <a:srgbClr val="000000">
                      <a:alpha val="43137"/>
                    </a:srgbClr>
                  </a:outerShdw>
                </a:effectLst>
              </a:rPr>
              <a:t>MERCI A VOUS!!!!</a:t>
            </a:r>
          </a:p>
          <a:p>
            <a:pPr marL="0" indent="0" algn="ctr">
              <a:buNone/>
            </a:pPr>
            <a:endParaRPr lang="en-US" sz="4800" b="1" dirty="0" smtClean="0">
              <a:solidFill>
                <a:srgbClr val="CC0099"/>
              </a:solidFill>
              <a:effectLst>
                <a:outerShdw blurRad="38100" dist="38100" dir="2700000" algn="tl">
                  <a:srgbClr val="000000">
                    <a:alpha val="43137"/>
                  </a:srgbClr>
                </a:outerShdw>
              </a:effectLst>
            </a:endParaRPr>
          </a:p>
          <a:p>
            <a:pPr marL="0" indent="0" algn="ctr">
              <a:buNone/>
            </a:pPr>
            <a:r>
              <a:rPr lang="en-US" sz="4800" b="1" dirty="0" smtClean="0">
                <a:solidFill>
                  <a:srgbClr val="0070C0"/>
                </a:solidFill>
                <a:effectLst>
                  <a:outerShdw blurRad="38100" dist="38100" dir="2700000" algn="tl">
                    <a:srgbClr val="000000">
                      <a:alpha val="43137"/>
                    </a:srgbClr>
                  </a:outerShdw>
                </a:effectLst>
              </a:rPr>
              <a:t>Si </a:t>
            </a:r>
            <a:r>
              <a:rPr lang="en-US" sz="4800" b="1" dirty="0" err="1" smtClean="0">
                <a:solidFill>
                  <a:srgbClr val="0070C0"/>
                </a:solidFill>
                <a:effectLst>
                  <a:outerShdw blurRad="38100" dist="38100" dir="2700000" algn="tl">
                    <a:srgbClr val="000000">
                      <a:alpha val="43137"/>
                    </a:srgbClr>
                  </a:outerShdw>
                </a:effectLst>
              </a:rPr>
              <a:t>vous</a:t>
            </a:r>
            <a:r>
              <a:rPr lang="en-US" sz="4800" b="1" dirty="0" smtClean="0">
                <a:solidFill>
                  <a:srgbClr val="0070C0"/>
                </a:solidFill>
                <a:effectLst>
                  <a:outerShdw blurRad="38100" dist="38100" dir="2700000" algn="tl">
                    <a:srgbClr val="000000">
                      <a:alpha val="43137"/>
                    </a:srgbClr>
                  </a:outerShdw>
                </a:effectLst>
              </a:rPr>
              <a:t> </a:t>
            </a:r>
            <a:r>
              <a:rPr lang="en-US" sz="4800" b="1" dirty="0" err="1" smtClean="0">
                <a:solidFill>
                  <a:srgbClr val="0070C0"/>
                </a:solidFill>
                <a:effectLst>
                  <a:outerShdw blurRad="38100" dist="38100" dir="2700000" algn="tl">
                    <a:srgbClr val="000000">
                      <a:alpha val="43137"/>
                    </a:srgbClr>
                  </a:outerShdw>
                </a:effectLst>
              </a:rPr>
              <a:t>avez</a:t>
            </a:r>
            <a:r>
              <a:rPr lang="en-US" sz="4800" b="1" dirty="0" smtClean="0">
                <a:solidFill>
                  <a:srgbClr val="0070C0"/>
                </a:solidFill>
                <a:effectLst>
                  <a:outerShdw blurRad="38100" dist="38100" dir="2700000" algn="tl">
                    <a:srgbClr val="000000">
                      <a:alpha val="43137"/>
                    </a:srgbClr>
                  </a:outerShdw>
                </a:effectLst>
              </a:rPr>
              <a:t> </a:t>
            </a:r>
            <a:r>
              <a:rPr lang="en-US" sz="4800" b="1" dirty="0" err="1" smtClean="0">
                <a:solidFill>
                  <a:srgbClr val="0070C0"/>
                </a:solidFill>
                <a:effectLst>
                  <a:outerShdw blurRad="38100" dist="38100" dir="2700000" algn="tl">
                    <a:srgbClr val="000000">
                      <a:alpha val="43137"/>
                    </a:srgbClr>
                  </a:outerShdw>
                </a:effectLst>
              </a:rPr>
              <a:t>d’autres</a:t>
            </a:r>
            <a:r>
              <a:rPr lang="en-US" sz="4800" b="1" dirty="0" smtClean="0">
                <a:solidFill>
                  <a:srgbClr val="0070C0"/>
                </a:solidFill>
                <a:effectLst>
                  <a:outerShdw blurRad="38100" dist="38100" dir="2700000" algn="tl">
                    <a:srgbClr val="000000">
                      <a:alpha val="43137"/>
                    </a:srgbClr>
                  </a:outerShdw>
                </a:effectLst>
              </a:rPr>
              <a:t> questions :</a:t>
            </a:r>
          </a:p>
          <a:p>
            <a:pPr marL="0" indent="0" algn="ctr">
              <a:buNone/>
            </a:pPr>
            <a:r>
              <a:rPr lang="en-US" sz="4800" b="1" dirty="0" smtClean="0">
                <a:solidFill>
                  <a:srgbClr val="CC0099"/>
                </a:solidFill>
                <a:effectLst>
                  <a:outerShdw blurRad="38100" dist="38100" dir="2700000" algn="tl">
                    <a:srgbClr val="000000">
                      <a:alpha val="43137"/>
                    </a:srgbClr>
                  </a:outerShdw>
                </a:effectLst>
              </a:rPr>
              <a:t>officiels@occnatation.fr</a:t>
            </a:r>
            <a:endParaRPr lang="fr-FR" sz="4800" b="1" dirty="0">
              <a:solidFill>
                <a:srgbClr val="CC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1940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1835</TotalTime>
  <Words>306</Words>
  <Application>Microsoft Office PowerPoint</Application>
  <PresentationFormat>Affichage à l'écran (4:3)</PresentationFormat>
  <Paragraphs>99</Paragraphs>
  <Slides>9</Slides>
  <Notes>0</Notes>
  <HiddenSlides>1</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Débit</vt:lpstr>
      <vt:lpstr>DEVENIR OFFICIEL C Chronométreur </vt:lpstr>
      <vt:lpstr>VOUS SOUHAITEZ DEVENIR OFFICIEL OCC ?  RIEN DE PLUS FACILE CONTACTEZ NOUS  officiels@occnatation.fr Nous vous donnerons toutes les informations nécessaires  - Tout d’abord vous recevrez un choix de dates possibles pour votre formation pratique lors d’une compétition - Puis suite à votre confirmation de participation à une date de compétition, nous contacterons le comité départemental pour vous y inscrire.  - Nous vous contacterons en milieu de semaine avant la compétition pour vous confirmer votre examen  - Nous vous mettrons en contact avec le référent officiel qui vous guidera lors de l’examen de chronométrage.</vt:lpstr>
      <vt:lpstr>Les officiels « C » </vt:lpstr>
      <vt:lpstr>Les officiels « C » </vt:lpstr>
      <vt:lpstr>Les officiels « C » </vt:lpstr>
      <vt:lpstr>Les officiels « C » </vt:lpstr>
      <vt:lpstr>Matériel et Règlement de l’officiel</vt:lpstr>
      <vt:lpstr>Matériel et Règlement de l’officiel</vt:lpstr>
      <vt:lpstr>Présentation PowerPoint</vt:lpstr>
    </vt:vector>
  </TitlesOfParts>
  <Company>Univerzita Pardubice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pour prévoir les officiels nécessaires sur les différentes compétitions</dc:title>
  <dc:creator>support_0</dc:creator>
  <cp:lastModifiedBy>support_0</cp:lastModifiedBy>
  <cp:revision>56</cp:revision>
  <dcterms:created xsi:type="dcterms:W3CDTF">2016-10-02T20:24:41Z</dcterms:created>
  <dcterms:modified xsi:type="dcterms:W3CDTF">2017-10-02T09:52:10Z</dcterms:modified>
</cp:coreProperties>
</file>